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74" r:id="rId4"/>
    <p:sldId id="275" r:id="rId5"/>
    <p:sldId id="276" r:id="rId6"/>
    <p:sldId id="277" r:id="rId7"/>
    <p:sldId id="278" r:id="rId8"/>
    <p:sldId id="279" r:id="rId9"/>
    <p:sldId id="258" r:id="rId10"/>
    <p:sldId id="282" r:id="rId11"/>
    <p:sldId id="259" r:id="rId12"/>
    <p:sldId id="260" r:id="rId13"/>
    <p:sldId id="261" r:id="rId14"/>
    <p:sldId id="280" r:id="rId15"/>
    <p:sldId id="262" r:id="rId16"/>
    <p:sldId id="263" r:id="rId17"/>
    <p:sldId id="265" r:id="rId18"/>
    <p:sldId id="266" r:id="rId19"/>
    <p:sldId id="281" r:id="rId20"/>
    <p:sldId id="267" r:id="rId21"/>
    <p:sldId id="268" r:id="rId22"/>
    <p:sldId id="269" r:id="rId23"/>
    <p:sldId id="272" r:id="rId24"/>
    <p:sldId id="270" r:id="rId25"/>
    <p:sldId id="273"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5"/>
  </p:normalViewPr>
  <p:slideViewPr>
    <p:cSldViewPr snapToGrid="0">
      <p:cViewPr varScale="1">
        <p:scale>
          <a:sx n="90" d="100"/>
          <a:sy n="90" d="100"/>
        </p:scale>
        <p:origin x="232" y="560"/>
      </p:cViewPr>
      <p:guideLst/>
    </p:cSldViewPr>
  </p:slideViewPr>
  <p:notesTextViewPr>
    <p:cViewPr>
      <p:scale>
        <a:sx n="1" d="1"/>
        <a:sy n="1" d="1"/>
      </p:scale>
      <p:origin x="0" y="-186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D86047-8871-7242-A7E4-C474B4FF29C9}" type="datetimeFigureOut">
              <a:rPr lang="en-US" smtClean="0"/>
              <a:t>4/17/24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CF36BF-7A8A-2141-8464-C4FC639D701E}" type="slidenum">
              <a:rPr lang="en-US" smtClean="0"/>
              <a:t>‹#›</a:t>
            </a:fld>
            <a:endParaRPr lang="en-US"/>
          </a:p>
        </p:txBody>
      </p:sp>
    </p:spTree>
    <p:extLst>
      <p:ext uri="{BB962C8B-B14F-4D97-AF65-F5344CB8AC3E}">
        <p14:creationId xmlns:p14="http://schemas.microsoft.com/office/powerpoint/2010/main" val="711377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9650C8"/>
                </a:solidFill>
                <a:effectLst/>
                <a:latin typeface="Menlo" panose="020B0609030804020204" pitchFamily="49" charset="0"/>
              </a:rPr>
              <a:t>flowchart</a:t>
            </a:r>
            <a:r>
              <a:rPr lang="en-US" b="0" dirty="0">
                <a:solidFill>
                  <a:srgbClr val="000000"/>
                </a:solidFill>
                <a:effectLst/>
                <a:latin typeface="Menlo" panose="020B0609030804020204" pitchFamily="49" charset="0"/>
              </a:rPr>
              <a:t> </a:t>
            </a:r>
            <a:r>
              <a:rPr lang="en-US" b="0" dirty="0">
                <a:solidFill>
                  <a:srgbClr val="649696"/>
                </a:solidFill>
                <a:effectLst/>
                <a:latin typeface="Menlo" panose="020B0609030804020204" pitchFamily="49" charset="0"/>
              </a:rPr>
              <a:t>LR</a:t>
            </a:r>
            <a:endParaRPr lang="en-US" b="0" dirty="0">
              <a:solidFill>
                <a:srgbClr val="000000"/>
              </a:solidFill>
              <a:effectLst/>
              <a:latin typeface="Menlo" panose="020B0609030804020204" pitchFamily="49" charset="0"/>
            </a:endParaRPr>
          </a:p>
          <a:p>
            <a:r>
              <a:rPr lang="en-US" b="0" dirty="0">
                <a:solidFill>
                  <a:srgbClr val="A22889"/>
                </a:solidFill>
                <a:effectLst/>
                <a:latin typeface="Menlo" panose="020B0609030804020204" pitchFamily="49" charset="0"/>
              </a:rPr>
              <a:t>A</a:t>
            </a:r>
            <a:r>
              <a:rPr lang="en-US" b="0" dirty="0">
                <a:solidFill>
                  <a:srgbClr val="AA8500"/>
                </a:solidFill>
                <a:effectLst/>
                <a:latin typeface="Menlo" panose="020B0609030804020204" pitchFamily="49" charset="0"/>
              </a:rPr>
              <a:t>[Start: Import Dependencies]</a:t>
            </a:r>
            <a:r>
              <a:rPr lang="en-US" b="0" dirty="0">
                <a:solidFill>
                  <a:srgbClr val="000000"/>
                </a:solidFill>
                <a:effectLst/>
                <a:latin typeface="Menlo" panose="020B0609030804020204" pitchFamily="49" charset="0"/>
              </a:rPr>
              <a:t> </a:t>
            </a:r>
            <a:r>
              <a:rPr lang="en-US" b="1" dirty="0">
                <a:solidFill>
                  <a:srgbClr val="008800"/>
                </a:solidFill>
                <a:effectLst/>
                <a:latin typeface="Menlo" panose="020B0609030804020204" pitchFamily="49" charset="0"/>
              </a:rPr>
              <a:t>--&gt;</a:t>
            </a:r>
            <a:r>
              <a:rPr lang="en-US" b="0" dirty="0">
                <a:solidFill>
                  <a:srgbClr val="000000"/>
                </a:solidFill>
                <a:effectLst/>
                <a:latin typeface="Menlo" panose="020B0609030804020204" pitchFamily="49" charset="0"/>
              </a:rPr>
              <a:t> </a:t>
            </a:r>
            <a:r>
              <a:rPr lang="en-US" b="0" dirty="0">
                <a:solidFill>
                  <a:srgbClr val="A22889"/>
                </a:solidFill>
                <a:effectLst/>
                <a:latin typeface="Menlo" panose="020B0609030804020204" pitchFamily="49" charset="0"/>
              </a:rPr>
              <a:t>B</a:t>
            </a:r>
            <a:r>
              <a:rPr lang="en-US" b="0" dirty="0">
                <a:solidFill>
                  <a:srgbClr val="AA8500"/>
                </a:solidFill>
                <a:effectLst/>
                <a:latin typeface="Menlo" panose="020B0609030804020204" pitchFamily="49" charset="0"/>
              </a:rPr>
              <a:t>[Initialize </a:t>
            </a:r>
            <a:r>
              <a:rPr lang="en-US" b="0" dirty="0" err="1">
                <a:solidFill>
                  <a:srgbClr val="AA8500"/>
                </a:solidFill>
                <a:effectLst/>
                <a:latin typeface="Menlo" panose="020B0609030804020204" pitchFamily="49" charset="0"/>
              </a:rPr>
              <a:t>HuggingFace</a:t>
            </a:r>
            <a:r>
              <a:rPr lang="en-US" b="0" dirty="0">
                <a:solidFill>
                  <a:srgbClr val="AA8500"/>
                </a:solidFill>
                <a:effectLst/>
                <a:latin typeface="Menlo" panose="020B0609030804020204" pitchFamily="49" charset="0"/>
              </a:rPr>
              <a:t> Provided LLM]</a:t>
            </a:r>
            <a:endParaRPr lang="en-US" b="0" dirty="0">
              <a:solidFill>
                <a:srgbClr val="000000"/>
              </a:solidFill>
              <a:effectLst/>
              <a:latin typeface="Menlo" panose="020B0609030804020204" pitchFamily="49" charset="0"/>
            </a:endParaRPr>
          </a:p>
          <a:p>
            <a:r>
              <a:rPr lang="en-US" b="0" dirty="0">
                <a:solidFill>
                  <a:srgbClr val="A22889"/>
                </a:solidFill>
                <a:effectLst/>
                <a:latin typeface="Menlo" panose="020B0609030804020204" pitchFamily="49" charset="0"/>
              </a:rPr>
              <a:t>B</a:t>
            </a:r>
            <a:r>
              <a:rPr lang="en-US" b="0" dirty="0">
                <a:solidFill>
                  <a:srgbClr val="000000"/>
                </a:solidFill>
                <a:effectLst/>
                <a:latin typeface="Menlo" panose="020B0609030804020204" pitchFamily="49" charset="0"/>
              </a:rPr>
              <a:t> </a:t>
            </a:r>
            <a:r>
              <a:rPr lang="en-US" b="1" dirty="0">
                <a:solidFill>
                  <a:srgbClr val="008800"/>
                </a:solidFill>
                <a:effectLst/>
                <a:latin typeface="Menlo" panose="020B0609030804020204" pitchFamily="49" charset="0"/>
              </a:rPr>
              <a:t>--&gt;</a:t>
            </a:r>
            <a:r>
              <a:rPr lang="en-US" b="0" dirty="0">
                <a:solidFill>
                  <a:srgbClr val="000000"/>
                </a:solidFill>
                <a:effectLst/>
                <a:latin typeface="Menlo" panose="020B0609030804020204" pitchFamily="49" charset="0"/>
              </a:rPr>
              <a:t> </a:t>
            </a:r>
            <a:r>
              <a:rPr lang="en-US" b="0" dirty="0">
                <a:solidFill>
                  <a:srgbClr val="A22889"/>
                </a:solidFill>
                <a:effectLst/>
                <a:latin typeface="Menlo" panose="020B0609030804020204" pitchFamily="49" charset="0"/>
              </a:rPr>
              <a:t>C</a:t>
            </a:r>
            <a:r>
              <a:rPr lang="en-US" b="0" dirty="0">
                <a:solidFill>
                  <a:srgbClr val="AA8500"/>
                </a:solidFill>
                <a:effectLst/>
                <a:latin typeface="Menlo" panose="020B0609030804020204" pitchFamily="49" charset="0"/>
              </a:rPr>
              <a:t>[Send Test/Receive Output]</a:t>
            </a:r>
            <a:endParaRPr lang="en-US" b="0" dirty="0">
              <a:solidFill>
                <a:srgbClr val="000000"/>
              </a:solidFill>
              <a:effectLst/>
              <a:latin typeface="Menlo" panose="020B0609030804020204" pitchFamily="49" charset="0"/>
            </a:endParaRPr>
          </a:p>
          <a:p>
            <a:r>
              <a:rPr lang="en-US" b="0" dirty="0">
                <a:solidFill>
                  <a:srgbClr val="A22889"/>
                </a:solidFill>
                <a:effectLst/>
                <a:latin typeface="Menlo" panose="020B0609030804020204" pitchFamily="49" charset="0"/>
              </a:rPr>
              <a:t>C</a:t>
            </a:r>
            <a:r>
              <a:rPr lang="en-US" b="0" dirty="0">
                <a:solidFill>
                  <a:srgbClr val="000000"/>
                </a:solidFill>
                <a:effectLst/>
                <a:latin typeface="Menlo" panose="020B0609030804020204" pitchFamily="49" charset="0"/>
              </a:rPr>
              <a:t> </a:t>
            </a:r>
            <a:r>
              <a:rPr lang="en-US" b="1" dirty="0">
                <a:solidFill>
                  <a:srgbClr val="008800"/>
                </a:solidFill>
                <a:effectLst/>
                <a:latin typeface="Menlo" panose="020B0609030804020204" pitchFamily="49" charset="0"/>
              </a:rPr>
              <a:t>--&gt;</a:t>
            </a:r>
            <a:r>
              <a:rPr lang="en-US" b="0" dirty="0">
                <a:solidFill>
                  <a:srgbClr val="000000"/>
                </a:solidFill>
                <a:effectLst/>
                <a:latin typeface="Menlo" panose="020B0609030804020204" pitchFamily="49" charset="0"/>
              </a:rPr>
              <a:t> </a:t>
            </a:r>
            <a:r>
              <a:rPr lang="en-US" b="0" dirty="0">
                <a:solidFill>
                  <a:srgbClr val="A22889"/>
                </a:solidFill>
                <a:effectLst/>
                <a:latin typeface="Menlo" panose="020B0609030804020204" pitchFamily="49" charset="0"/>
              </a:rPr>
              <a:t>D</a:t>
            </a:r>
            <a:r>
              <a:rPr lang="en-US" b="0" dirty="0">
                <a:solidFill>
                  <a:srgbClr val="AA8500"/>
                </a:solidFill>
                <a:effectLst/>
                <a:latin typeface="Menlo" panose="020B0609030804020204" pitchFamily="49" charset="0"/>
              </a:rPr>
              <a:t>[Upload New Data]</a:t>
            </a:r>
            <a:endParaRPr lang="en-US" b="0" dirty="0">
              <a:solidFill>
                <a:srgbClr val="000000"/>
              </a:solidFill>
              <a:effectLst/>
              <a:latin typeface="Menlo" panose="020B0609030804020204" pitchFamily="49" charset="0"/>
            </a:endParaRPr>
          </a:p>
          <a:p>
            <a:r>
              <a:rPr lang="en-US" b="0" dirty="0">
                <a:solidFill>
                  <a:srgbClr val="A22889"/>
                </a:solidFill>
                <a:effectLst/>
                <a:latin typeface="Menlo" panose="020B0609030804020204" pitchFamily="49" charset="0"/>
              </a:rPr>
              <a:t>D</a:t>
            </a:r>
            <a:r>
              <a:rPr lang="en-US" b="0" dirty="0">
                <a:solidFill>
                  <a:srgbClr val="000000"/>
                </a:solidFill>
                <a:effectLst/>
                <a:latin typeface="Menlo" panose="020B0609030804020204" pitchFamily="49" charset="0"/>
              </a:rPr>
              <a:t> </a:t>
            </a:r>
            <a:r>
              <a:rPr lang="en-US" b="1" dirty="0">
                <a:solidFill>
                  <a:srgbClr val="008800"/>
                </a:solidFill>
                <a:effectLst/>
                <a:latin typeface="Menlo" panose="020B0609030804020204" pitchFamily="49" charset="0"/>
              </a:rPr>
              <a:t>--&gt;</a:t>
            </a:r>
            <a:r>
              <a:rPr lang="en-US" b="0" dirty="0">
                <a:solidFill>
                  <a:srgbClr val="000000"/>
                </a:solidFill>
                <a:effectLst/>
                <a:latin typeface="Menlo" panose="020B0609030804020204" pitchFamily="49" charset="0"/>
              </a:rPr>
              <a:t> </a:t>
            </a:r>
            <a:r>
              <a:rPr lang="en-US" b="0" dirty="0">
                <a:solidFill>
                  <a:srgbClr val="A22889"/>
                </a:solidFill>
                <a:effectLst/>
                <a:latin typeface="Menlo" panose="020B0609030804020204" pitchFamily="49" charset="0"/>
              </a:rPr>
              <a:t>E</a:t>
            </a:r>
            <a:r>
              <a:rPr lang="en-US" b="0" dirty="0">
                <a:solidFill>
                  <a:srgbClr val="AA8500"/>
                </a:solidFill>
                <a:effectLst/>
                <a:latin typeface="Menlo" panose="020B0609030804020204" pitchFamily="49" charset="0"/>
              </a:rPr>
              <a:t>[Process/Split/Token/Embed Data]</a:t>
            </a:r>
            <a:endParaRPr lang="en-US" b="0" dirty="0">
              <a:solidFill>
                <a:srgbClr val="000000"/>
              </a:solidFill>
              <a:effectLst/>
              <a:latin typeface="Menlo" panose="020B0609030804020204" pitchFamily="49" charset="0"/>
            </a:endParaRPr>
          </a:p>
          <a:p>
            <a:r>
              <a:rPr lang="en-US" b="0" dirty="0">
                <a:solidFill>
                  <a:srgbClr val="A22889"/>
                </a:solidFill>
                <a:effectLst/>
                <a:latin typeface="Menlo" panose="020B0609030804020204" pitchFamily="49" charset="0"/>
              </a:rPr>
              <a:t>E</a:t>
            </a:r>
            <a:r>
              <a:rPr lang="en-US" b="0" dirty="0">
                <a:solidFill>
                  <a:srgbClr val="000000"/>
                </a:solidFill>
                <a:effectLst/>
                <a:latin typeface="Menlo" panose="020B0609030804020204" pitchFamily="49" charset="0"/>
              </a:rPr>
              <a:t> </a:t>
            </a:r>
            <a:r>
              <a:rPr lang="en-US" b="1" dirty="0">
                <a:solidFill>
                  <a:srgbClr val="008800"/>
                </a:solidFill>
                <a:effectLst/>
                <a:latin typeface="Menlo" panose="020B0609030804020204" pitchFamily="49" charset="0"/>
              </a:rPr>
              <a:t>--&gt;</a:t>
            </a:r>
            <a:r>
              <a:rPr lang="en-US" b="0" dirty="0">
                <a:solidFill>
                  <a:srgbClr val="000000"/>
                </a:solidFill>
                <a:effectLst/>
                <a:latin typeface="Menlo" panose="020B0609030804020204" pitchFamily="49" charset="0"/>
              </a:rPr>
              <a:t> </a:t>
            </a:r>
            <a:r>
              <a:rPr lang="en-US" b="0" dirty="0">
                <a:solidFill>
                  <a:srgbClr val="A22889"/>
                </a:solidFill>
                <a:effectLst/>
                <a:latin typeface="Menlo" panose="020B0609030804020204" pitchFamily="49" charset="0"/>
              </a:rPr>
              <a:t>F</a:t>
            </a:r>
            <a:r>
              <a:rPr lang="en-US" b="0" dirty="0">
                <a:solidFill>
                  <a:srgbClr val="AA8500"/>
                </a:solidFill>
                <a:effectLst/>
                <a:latin typeface="Menlo" panose="020B0609030804020204" pitchFamily="49" charset="0"/>
              </a:rPr>
              <a:t>[Put Into Vector DB]</a:t>
            </a:r>
            <a:endParaRPr lang="en-US" b="0" dirty="0">
              <a:solidFill>
                <a:srgbClr val="000000"/>
              </a:solidFill>
              <a:effectLst/>
              <a:latin typeface="Menlo" panose="020B0609030804020204" pitchFamily="49" charset="0"/>
            </a:endParaRPr>
          </a:p>
          <a:p>
            <a:r>
              <a:rPr lang="en-US" b="0" dirty="0">
                <a:solidFill>
                  <a:srgbClr val="A22889"/>
                </a:solidFill>
                <a:effectLst/>
                <a:latin typeface="Menlo" panose="020B0609030804020204" pitchFamily="49" charset="0"/>
              </a:rPr>
              <a:t>F</a:t>
            </a:r>
            <a:r>
              <a:rPr lang="en-US" b="0" dirty="0">
                <a:solidFill>
                  <a:srgbClr val="000000"/>
                </a:solidFill>
                <a:effectLst/>
                <a:latin typeface="Menlo" panose="020B0609030804020204" pitchFamily="49" charset="0"/>
              </a:rPr>
              <a:t> </a:t>
            </a:r>
            <a:r>
              <a:rPr lang="en-US" b="1" dirty="0">
                <a:solidFill>
                  <a:srgbClr val="008800"/>
                </a:solidFill>
                <a:effectLst/>
                <a:latin typeface="Menlo" panose="020B0609030804020204" pitchFamily="49" charset="0"/>
              </a:rPr>
              <a:t>--&gt;</a:t>
            </a:r>
            <a:r>
              <a:rPr lang="en-US" b="0" dirty="0">
                <a:solidFill>
                  <a:srgbClr val="000000"/>
                </a:solidFill>
                <a:effectLst/>
                <a:latin typeface="Menlo" panose="020B0609030804020204" pitchFamily="49" charset="0"/>
              </a:rPr>
              <a:t> </a:t>
            </a:r>
            <a:r>
              <a:rPr lang="en-US" b="0" dirty="0">
                <a:solidFill>
                  <a:srgbClr val="A22889"/>
                </a:solidFill>
                <a:effectLst/>
                <a:latin typeface="Menlo" panose="020B0609030804020204" pitchFamily="49" charset="0"/>
              </a:rPr>
              <a:t>G</a:t>
            </a:r>
            <a:r>
              <a:rPr lang="en-US" b="0" dirty="0">
                <a:solidFill>
                  <a:srgbClr val="AA8500"/>
                </a:solidFill>
                <a:effectLst/>
                <a:latin typeface="Menlo" panose="020B0609030804020204" pitchFamily="49" charset="0"/>
              </a:rPr>
              <a:t>[Setup RAG Chain]</a:t>
            </a:r>
            <a:endParaRPr lang="en-US" b="0" dirty="0">
              <a:solidFill>
                <a:srgbClr val="000000"/>
              </a:solidFill>
              <a:effectLst/>
              <a:latin typeface="Menlo" panose="020B0609030804020204" pitchFamily="49" charset="0"/>
            </a:endParaRPr>
          </a:p>
          <a:p>
            <a:r>
              <a:rPr lang="en-US" b="0" dirty="0">
                <a:solidFill>
                  <a:srgbClr val="A22889"/>
                </a:solidFill>
                <a:effectLst/>
                <a:latin typeface="Menlo" panose="020B0609030804020204" pitchFamily="49" charset="0"/>
              </a:rPr>
              <a:t>G</a:t>
            </a:r>
            <a:r>
              <a:rPr lang="en-US" b="0" dirty="0">
                <a:solidFill>
                  <a:srgbClr val="000000"/>
                </a:solidFill>
                <a:effectLst/>
                <a:latin typeface="Menlo" panose="020B0609030804020204" pitchFamily="49" charset="0"/>
              </a:rPr>
              <a:t> </a:t>
            </a:r>
            <a:r>
              <a:rPr lang="en-US" b="1" dirty="0">
                <a:solidFill>
                  <a:srgbClr val="008800"/>
                </a:solidFill>
                <a:effectLst/>
                <a:latin typeface="Menlo" panose="020B0609030804020204" pitchFamily="49" charset="0"/>
              </a:rPr>
              <a:t>--&gt;</a:t>
            </a:r>
            <a:r>
              <a:rPr lang="en-US" b="0" dirty="0">
                <a:solidFill>
                  <a:srgbClr val="000000"/>
                </a:solidFill>
                <a:effectLst/>
                <a:latin typeface="Menlo" panose="020B0609030804020204" pitchFamily="49" charset="0"/>
              </a:rPr>
              <a:t> </a:t>
            </a:r>
            <a:r>
              <a:rPr lang="en-US" b="0" dirty="0">
                <a:solidFill>
                  <a:srgbClr val="A22889"/>
                </a:solidFill>
                <a:effectLst/>
                <a:latin typeface="Menlo" panose="020B0609030804020204" pitchFamily="49" charset="0"/>
              </a:rPr>
              <a:t>H</a:t>
            </a:r>
            <a:r>
              <a:rPr lang="en-US" b="0" dirty="0">
                <a:solidFill>
                  <a:srgbClr val="AA8500"/>
                </a:solidFill>
                <a:effectLst/>
                <a:latin typeface="Menlo" panose="020B0609030804020204" pitchFamily="49" charset="0"/>
              </a:rPr>
              <a:t>[Test RAG Chain]</a:t>
            </a:r>
            <a:endParaRPr lang="en-US" b="0" dirty="0">
              <a:solidFill>
                <a:srgbClr val="000000"/>
              </a:solidFill>
              <a:effectLst/>
              <a:latin typeface="Menlo" panose="020B0609030804020204" pitchFamily="49" charset="0"/>
            </a:endParaRPr>
          </a:p>
          <a:p>
            <a:r>
              <a:rPr lang="en-US" b="0" dirty="0">
                <a:solidFill>
                  <a:srgbClr val="A22889"/>
                </a:solidFill>
                <a:effectLst/>
                <a:latin typeface="Menlo" panose="020B0609030804020204" pitchFamily="49" charset="0"/>
              </a:rPr>
              <a:t>H</a:t>
            </a:r>
            <a:r>
              <a:rPr lang="en-US" b="0" dirty="0">
                <a:solidFill>
                  <a:srgbClr val="000000"/>
                </a:solidFill>
                <a:effectLst/>
                <a:latin typeface="Menlo" panose="020B0609030804020204" pitchFamily="49" charset="0"/>
              </a:rPr>
              <a:t> </a:t>
            </a:r>
            <a:r>
              <a:rPr lang="en-US" b="1" dirty="0">
                <a:solidFill>
                  <a:srgbClr val="008800"/>
                </a:solidFill>
                <a:effectLst/>
                <a:latin typeface="Menlo" panose="020B0609030804020204" pitchFamily="49" charset="0"/>
              </a:rPr>
              <a:t>--&gt;</a:t>
            </a:r>
            <a:r>
              <a:rPr lang="en-US" b="0" dirty="0">
                <a:solidFill>
                  <a:srgbClr val="000000"/>
                </a:solidFill>
                <a:effectLst/>
                <a:latin typeface="Menlo" panose="020B0609030804020204" pitchFamily="49" charset="0"/>
              </a:rPr>
              <a:t> </a:t>
            </a:r>
            <a:r>
              <a:rPr lang="en-US" b="0" dirty="0">
                <a:solidFill>
                  <a:srgbClr val="A22889"/>
                </a:solidFill>
                <a:effectLst/>
                <a:latin typeface="Menlo" panose="020B0609030804020204" pitchFamily="49" charset="0"/>
              </a:rPr>
              <a:t>I</a:t>
            </a:r>
            <a:r>
              <a:rPr lang="en-US" b="0" dirty="0">
                <a:solidFill>
                  <a:srgbClr val="AA8500"/>
                </a:solidFill>
                <a:effectLst/>
                <a:latin typeface="Menlo" panose="020B0609030804020204" pitchFamily="49" charset="0"/>
              </a:rPr>
              <a:t>[End]</a:t>
            </a:r>
            <a:endParaRPr lang="en-US" b="0" dirty="0">
              <a:solidFill>
                <a:srgbClr val="000000"/>
              </a:solidFill>
              <a:effectLst/>
              <a:latin typeface="Menlo" panose="020B0609030804020204" pitchFamily="49" charset="0"/>
            </a:endParaRPr>
          </a:p>
          <a:p>
            <a:br>
              <a:rPr lang="en-US" b="0" dirty="0">
                <a:solidFill>
                  <a:srgbClr val="000000"/>
                </a:solidFill>
                <a:effectLst/>
                <a:latin typeface="Menlo" panose="020B0609030804020204" pitchFamily="49" charset="0"/>
              </a:rPr>
            </a:br>
            <a:r>
              <a:rPr lang="en-US" b="0" dirty="0">
                <a:solidFill>
                  <a:srgbClr val="649696"/>
                </a:solidFill>
                <a:effectLst/>
                <a:latin typeface="Menlo" panose="020B0609030804020204" pitchFamily="49" charset="0"/>
              </a:rPr>
              <a:t>click</a:t>
            </a:r>
            <a:r>
              <a:rPr lang="en-US" b="0" dirty="0">
                <a:solidFill>
                  <a:srgbClr val="000000"/>
                </a:solidFill>
                <a:effectLst/>
                <a:latin typeface="Menlo" panose="020B0609030804020204" pitchFamily="49" charset="0"/>
              </a:rPr>
              <a:t> </a:t>
            </a:r>
            <a:r>
              <a:rPr lang="en-US" b="0" dirty="0">
                <a:solidFill>
                  <a:srgbClr val="A22889"/>
                </a:solidFill>
                <a:effectLst/>
                <a:latin typeface="Menlo" panose="020B0609030804020204" pitchFamily="49" charset="0"/>
              </a:rPr>
              <a:t>A</a:t>
            </a:r>
            <a:r>
              <a:rPr lang="en-US" b="0" dirty="0">
                <a:solidFill>
                  <a:srgbClr val="000000"/>
                </a:solidFill>
                <a:effectLst/>
                <a:latin typeface="Menlo" panose="020B0609030804020204" pitchFamily="49" charset="0"/>
              </a:rPr>
              <a:t> </a:t>
            </a:r>
            <a:r>
              <a:rPr lang="en-US" b="0" dirty="0">
                <a:solidFill>
                  <a:srgbClr val="AA8500"/>
                </a:solidFill>
                <a:effectLst/>
                <a:latin typeface="Menlo" panose="020B0609030804020204" pitchFamily="49" charset="0"/>
              </a:rPr>
              <a:t>"https://</a:t>
            </a:r>
            <a:r>
              <a:rPr lang="en-US" b="0" dirty="0" err="1">
                <a:solidFill>
                  <a:srgbClr val="AA8500"/>
                </a:solidFill>
                <a:effectLst/>
                <a:latin typeface="Menlo" panose="020B0609030804020204" pitchFamily="49" charset="0"/>
              </a:rPr>
              <a:t>python.langchain.com</a:t>
            </a:r>
            <a:r>
              <a:rPr lang="en-US" b="0" dirty="0">
                <a:solidFill>
                  <a:srgbClr val="AA8500"/>
                </a:solidFill>
                <a:effectLst/>
                <a:latin typeface="Menlo" panose="020B0609030804020204" pitchFamily="49" charset="0"/>
              </a:rPr>
              <a:t>/docs/integrations/</a:t>
            </a:r>
            <a:r>
              <a:rPr lang="en-US" b="0" dirty="0" err="1">
                <a:solidFill>
                  <a:srgbClr val="AA8500"/>
                </a:solidFill>
                <a:effectLst/>
                <a:latin typeface="Menlo" panose="020B0609030804020204" pitchFamily="49" charset="0"/>
              </a:rPr>
              <a:t>llms</a:t>
            </a:r>
            <a:r>
              <a:rPr lang="en-US" b="0" dirty="0">
                <a:solidFill>
                  <a:srgbClr val="AA8500"/>
                </a:solidFill>
                <a:effectLst/>
                <a:latin typeface="Menlo" panose="020B0609030804020204" pitchFamily="49" charset="0"/>
              </a:rPr>
              <a:t>/</a:t>
            </a:r>
            <a:r>
              <a:rPr lang="en-US" b="0" dirty="0" err="1">
                <a:solidFill>
                  <a:srgbClr val="AA8500"/>
                </a:solidFill>
                <a:effectLst/>
                <a:latin typeface="Menlo" panose="020B0609030804020204" pitchFamily="49" charset="0"/>
              </a:rPr>
              <a:t>huggingface_endpoint</a:t>
            </a:r>
            <a:r>
              <a:rPr lang="en-US" b="0" dirty="0">
                <a:solidFill>
                  <a:srgbClr val="AA8500"/>
                </a:solidFill>
                <a:effectLst/>
                <a:latin typeface="Menlo" panose="020B0609030804020204" pitchFamily="49" charset="0"/>
              </a:rPr>
              <a:t>/"</a:t>
            </a:r>
            <a:endParaRPr lang="en-US" b="0" dirty="0">
              <a:solidFill>
                <a:srgbClr val="000000"/>
              </a:solidFill>
              <a:effectLst/>
              <a:latin typeface="Menlo" panose="020B0609030804020204" pitchFamily="49" charset="0"/>
            </a:endParaRPr>
          </a:p>
          <a:p>
            <a:r>
              <a:rPr lang="en-US" b="0" dirty="0">
                <a:solidFill>
                  <a:srgbClr val="649696"/>
                </a:solidFill>
                <a:effectLst/>
                <a:latin typeface="Menlo" panose="020B0609030804020204" pitchFamily="49" charset="0"/>
              </a:rPr>
              <a:t>click</a:t>
            </a:r>
            <a:r>
              <a:rPr lang="en-US" b="0" dirty="0">
                <a:solidFill>
                  <a:srgbClr val="000000"/>
                </a:solidFill>
                <a:effectLst/>
                <a:latin typeface="Menlo" panose="020B0609030804020204" pitchFamily="49" charset="0"/>
              </a:rPr>
              <a:t> </a:t>
            </a:r>
            <a:r>
              <a:rPr lang="en-US" b="0" dirty="0">
                <a:solidFill>
                  <a:srgbClr val="A22889"/>
                </a:solidFill>
                <a:effectLst/>
                <a:latin typeface="Menlo" panose="020B0609030804020204" pitchFamily="49" charset="0"/>
              </a:rPr>
              <a:t>B</a:t>
            </a:r>
            <a:r>
              <a:rPr lang="en-US" b="0" dirty="0">
                <a:solidFill>
                  <a:srgbClr val="000000"/>
                </a:solidFill>
                <a:effectLst/>
                <a:latin typeface="Menlo" panose="020B0609030804020204" pitchFamily="49" charset="0"/>
              </a:rPr>
              <a:t> </a:t>
            </a:r>
            <a:r>
              <a:rPr lang="en-US" b="0" dirty="0">
                <a:solidFill>
                  <a:srgbClr val="AA8500"/>
                </a:solidFill>
                <a:effectLst/>
                <a:latin typeface="Menlo" panose="020B0609030804020204" pitchFamily="49" charset="0"/>
              </a:rPr>
              <a:t>"https://</a:t>
            </a:r>
            <a:r>
              <a:rPr lang="en-US" b="0" dirty="0" err="1">
                <a:solidFill>
                  <a:srgbClr val="AA8500"/>
                </a:solidFill>
                <a:effectLst/>
                <a:latin typeface="Menlo" panose="020B0609030804020204" pitchFamily="49" charset="0"/>
              </a:rPr>
              <a:t>huggingface.co</a:t>
            </a:r>
            <a:r>
              <a:rPr lang="en-US" b="0" dirty="0">
                <a:solidFill>
                  <a:srgbClr val="AA8500"/>
                </a:solidFill>
                <a:effectLst/>
                <a:latin typeface="Menlo" panose="020B0609030804020204" pitchFamily="49" charset="0"/>
              </a:rPr>
              <a:t>/models"</a:t>
            </a:r>
            <a:endParaRPr lang="en-US" b="0" dirty="0">
              <a:solidFill>
                <a:srgbClr val="000000"/>
              </a:solidFill>
              <a:effectLst/>
              <a:latin typeface="Menlo" panose="020B0609030804020204" pitchFamily="49" charset="0"/>
            </a:endParaRPr>
          </a:p>
          <a:p>
            <a:r>
              <a:rPr lang="en-US" b="0" dirty="0">
                <a:solidFill>
                  <a:srgbClr val="649696"/>
                </a:solidFill>
                <a:effectLst/>
                <a:latin typeface="Menlo" panose="020B0609030804020204" pitchFamily="49" charset="0"/>
              </a:rPr>
              <a:t>click</a:t>
            </a:r>
            <a:r>
              <a:rPr lang="en-US" b="0" dirty="0">
                <a:solidFill>
                  <a:srgbClr val="000000"/>
                </a:solidFill>
                <a:effectLst/>
                <a:latin typeface="Menlo" panose="020B0609030804020204" pitchFamily="49" charset="0"/>
              </a:rPr>
              <a:t> </a:t>
            </a:r>
            <a:r>
              <a:rPr lang="en-US" b="0" dirty="0">
                <a:solidFill>
                  <a:srgbClr val="A22889"/>
                </a:solidFill>
                <a:effectLst/>
                <a:latin typeface="Menlo" panose="020B0609030804020204" pitchFamily="49" charset="0"/>
              </a:rPr>
              <a:t>D</a:t>
            </a:r>
            <a:r>
              <a:rPr lang="en-US" b="0" dirty="0">
                <a:solidFill>
                  <a:srgbClr val="000000"/>
                </a:solidFill>
                <a:effectLst/>
                <a:latin typeface="Menlo" panose="020B0609030804020204" pitchFamily="49" charset="0"/>
              </a:rPr>
              <a:t> </a:t>
            </a:r>
            <a:r>
              <a:rPr lang="en-US" b="0" dirty="0">
                <a:solidFill>
                  <a:srgbClr val="AA8500"/>
                </a:solidFill>
                <a:effectLst/>
                <a:latin typeface="Menlo" panose="020B0609030804020204" pitchFamily="49" charset="0"/>
              </a:rPr>
              <a:t>"https://</a:t>
            </a:r>
            <a:r>
              <a:rPr lang="en-US" b="0" dirty="0" err="1">
                <a:solidFill>
                  <a:srgbClr val="AA8500"/>
                </a:solidFill>
                <a:effectLst/>
                <a:latin typeface="Menlo" panose="020B0609030804020204" pitchFamily="49" charset="0"/>
              </a:rPr>
              <a:t>healthprofessions.stonybrookmedicine.edu</a:t>
            </a:r>
            <a:r>
              <a:rPr lang="en-US" b="0" dirty="0">
                <a:solidFill>
                  <a:srgbClr val="AA8500"/>
                </a:solidFill>
                <a:effectLst/>
                <a:latin typeface="Menlo" panose="020B0609030804020204" pitchFamily="49" charset="0"/>
              </a:rPr>
              <a:t>/programs/ahi/faculty/</a:t>
            </a:r>
            <a:r>
              <a:rPr lang="en-US" b="0" dirty="0" err="1">
                <a:solidFill>
                  <a:srgbClr val="AA8500"/>
                </a:solidFill>
                <a:effectLst/>
                <a:latin typeface="Menlo" panose="020B0609030804020204" pitchFamily="49" charset="0"/>
              </a:rPr>
              <a:t>hants_williams</a:t>
            </a:r>
            <a:r>
              <a:rPr lang="en-US" b="0" dirty="0">
                <a:solidFill>
                  <a:srgbClr val="AA8500"/>
                </a:solidFill>
                <a:effectLst/>
                <a:latin typeface="Menlo" panose="020B0609030804020204" pitchFamily="49" charset="0"/>
              </a:rPr>
              <a:t>"</a:t>
            </a:r>
            <a:endParaRPr lang="en-US" b="0" dirty="0">
              <a:solidFill>
                <a:srgbClr val="000000"/>
              </a:solidFill>
              <a:effectLst/>
              <a:latin typeface="Menlo" panose="020B0609030804020204" pitchFamily="49" charset="0"/>
            </a:endParaRPr>
          </a:p>
          <a:p>
            <a:r>
              <a:rPr lang="en-US" b="0" dirty="0">
                <a:solidFill>
                  <a:srgbClr val="649696"/>
                </a:solidFill>
                <a:effectLst/>
                <a:latin typeface="Menlo" panose="020B0609030804020204" pitchFamily="49" charset="0"/>
              </a:rPr>
              <a:t>click</a:t>
            </a:r>
            <a:r>
              <a:rPr lang="en-US" b="0" dirty="0">
                <a:solidFill>
                  <a:srgbClr val="000000"/>
                </a:solidFill>
                <a:effectLst/>
                <a:latin typeface="Menlo" panose="020B0609030804020204" pitchFamily="49" charset="0"/>
              </a:rPr>
              <a:t> </a:t>
            </a:r>
            <a:r>
              <a:rPr lang="en-US" b="0" dirty="0">
                <a:solidFill>
                  <a:srgbClr val="A22889"/>
                </a:solidFill>
                <a:effectLst/>
                <a:latin typeface="Menlo" panose="020B0609030804020204" pitchFamily="49" charset="0"/>
              </a:rPr>
              <a:t>G</a:t>
            </a:r>
            <a:r>
              <a:rPr lang="en-US" b="0" dirty="0">
                <a:solidFill>
                  <a:srgbClr val="000000"/>
                </a:solidFill>
                <a:effectLst/>
                <a:latin typeface="Menlo" panose="020B0609030804020204" pitchFamily="49" charset="0"/>
              </a:rPr>
              <a:t> </a:t>
            </a:r>
            <a:r>
              <a:rPr lang="en-US" b="0" dirty="0">
                <a:solidFill>
                  <a:srgbClr val="AA8500"/>
                </a:solidFill>
                <a:effectLst/>
                <a:latin typeface="Menlo" panose="020B0609030804020204" pitchFamily="49" charset="0"/>
              </a:rPr>
              <a:t>"https://</a:t>
            </a:r>
            <a:r>
              <a:rPr lang="en-US" b="0" dirty="0" err="1">
                <a:solidFill>
                  <a:srgbClr val="AA8500"/>
                </a:solidFill>
                <a:effectLst/>
                <a:latin typeface="Menlo" panose="020B0609030804020204" pitchFamily="49" charset="0"/>
              </a:rPr>
              <a:t>langchain.com</a:t>
            </a:r>
            <a:r>
              <a:rPr lang="en-US" b="0" dirty="0">
                <a:solidFill>
                  <a:srgbClr val="AA8500"/>
                </a:solidFill>
                <a:effectLst/>
                <a:latin typeface="Menlo" panose="020B0609030804020204" pitchFamily="49" charset="0"/>
              </a:rPr>
              <a:t>/docs/guides/rag"</a:t>
            </a:r>
            <a:endParaRPr lang="en-US" b="0" dirty="0">
              <a:solidFill>
                <a:srgbClr val="000000"/>
              </a:solidFill>
              <a:effectLst/>
              <a:latin typeface="Menlo" panose="020B0609030804020204" pitchFamily="49" charset="0"/>
            </a:endParaRPr>
          </a:p>
          <a:p>
            <a:br>
              <a:rPr lang="en-US" b="0" dirty="0">
                <a:solidFill>
                  <a:srgbClr val="000000"/>
                </a:solidFill>
                <a:effectLst/>
                <a:latin typeface="Menlo" panose="020B0609030804020204" pitchFamily="49" charset="0"/>
              </a:rPr>
            </a:br>
            <a:endParaRPr lang="en-US" b="0" dirty="0">
              <a:solidFill>
                <a:srgbClr val="000000"/>
              </a:solidFill>
              <a:effectLst/>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CDCF36BF-7A8A-2141-8464-C4FC639D701E}" type="slidenum">
              <a:rPr lang="en-US" smtClean="0"/>
              <a:t>26</a:t>
            </a:fld>
            <a:endParaRPr lang="en-US"/>
          </a:p>
        </p:txBody>
      </p:sp>
    </p:spTree>
    <p:extLst>
      <p:ext uri="{BB962C8B-B14F-4D97-AF65-F5344CB8AC3E}">
        <p14:creationId xmlns:p14="http://schemas.microsoft.com/office/powerpoint/2010/main" val="145099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59B77-ACE4-972C-E5C2-90DC2C11F1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B23F34-66F6-331C-BA80-861A7E6DED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ABE3AF-F8CA-A13E-E7C0-052991965A9B}"/>
              </a:ext>
            </a:extLst>
          </p:cNvPr>
          <p:cNvSpPr>
            <a:spLocks noGrp="1"/>
          </p:cNvSpPr>
          <p:nvPr>
            <p:ph type="dt" sz="half" idx="10"/>
          </p:nvPr>
        </p:nvSpPr>
        <p:spPr/>
        <p:txBody>
          <a:bodyPr/>
          <a:lstStyle/>
          <a:p>
            <a:fld id="{D98BDE0A-44E8-D841-9107-9B8EA248EBBB}" type="datetimeFigureOut">
              <a:rPr lang="en-US" smtClean="0"/>
              <a:t>4/17/24</a:t>
            </a:fld>
            <a:endParaRPr lang="en-US"/>
          </a:p>
        </p:txBody>
      </p:sp>
      <p:sp>
        <p:nvSpPr>
          <p:cNvPr id="5" name="Footer Placeholder 4">
            <a:extLst>
              <a:ext uri="{FF2B5EF4-FFF2-40B4-BE49-F238E27FC236}">
                <a16:creationId xmlns:a16="http://schemas.microsoft.com/office/drawing/2014/main" id="{E0EC2351-3E7F-D5F5-559D-1F1B7F363D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7FFAD6-8BF6-E275-57E6-60C34B463200}"/>
              </a:ext>
            </a:extLst>
          </p:cNvPr>
          <p:cNvSpPr>
            <a:spLocks noGrp="1"/>
          </p:cNvSpPr>
          <p:nvPr>
            <p:ph type="sldNum" sz="quarter" idx="12"/>
          </p:nvPr>
        </p:nvSpPr>
        <p:spPr/>
        <p:txBody>
          <a:bodyPr/>
          <a:lstStyle/>
          <a:p>
            <a:fld id="{ADFC2F88-42BA-2343-8800-6366B4A10E7B}" type="slidenum">
              <a:rPr lang="en-US" smtClean="0"/>
              <a:t>‹#›</a:t>
            </a:fld>
            <a:endParaRPr lang="en-US"/>
          </a:p>
        </p:txBody>
      </p:sp>
    </p:spTree>
    <p:extLst>
      <p:ext uri="{BB962C8B-B14F-4D97-AF65-F5344CB8AC3E}">
        <p14:creationId xmlns:p14="http://schemas.microsoft.com/office/powerpoint/2010/main" val="1957888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6CEC2-A7F9-5FBE-297C-4FDE861CD0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DC6928-EE36-0C3E-93A9-95278F11F1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7E8D95-ED9D-3683-1F56-C213D4D06041}"/>
              </a:ext>
            </a:extLst>
          </p:cNvPr>
          <p:cNvSpPr>
            <a:spLocks noGrp="1"/>
          </p:cNvSpPr>
          <p:nvPr>
            <p:ph type="dt" sz="half" idx="10"/>
          </p:nvPr>
        </p:nvSpPr>
        <p:spPr/>
        <p:txBody>
          <a:bodyPr/>
          <a:lstStyle/>
          <a:p>
            <a:fld id="{D98BDE0A-44E8-D841-9107-9B8EA248EBBB}" type="datetimeFigureOut">
              <a:rPr lang="en-US" smtClean="0"/>
              <a:t>4/17/24</a:t>
            </a:fld>
            <a:endParaRPr lang="en-US"/>
          </a:p>
        </p:txBody>
      </p:sp>
      <p:sp>
        <p:nvSpPr>
          <p:cNvPr id="5" name="Footer Placeholder 4">
            <a:extLst>
              <a:ext uri="{FF2B5EF4-FFF2-40B4-BE49-F238E27FC236}">
                <a16:creationId xmlns:a16="http://schemas.microsoft.com/office/drawing/2014/main" id="{17CED5BA-1DBA-4122-653E-E55F0A2493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C2BAF4-45E9-2D81-EC46-F995626DEE2F}"/>
              </a:ext>
            </a:extLst>
          </p:cNvPr>
          <p:cNvSpPr>
            <a:spLocks noGrp="1"/>
          </p:cNvSpPr>
          <p:nvPr>
            <p:ph type="sldNum" sz="quarter" idx="12"/>
          </p:nvPr>
        </p:nvSpPr>
        <p:spPr/>
        <p:txBody>
          <a:bodyPr/>
          <a:lstStyle/>
          <a:p>
            <a:fld id="{ADFC2F88-42BA-2343-8800-6366B4A10E7B}" type="slidenum">
              <a:rPr lang="en-US" smtClean="0"/>
              <a:t>‹#›</a:t>
            </a:fld>
            <a:endParaRPr lang="en-US"/>
          </a:p>
        </p:txBody>
      </p:sp>
    </p:spTree>
    <p:extLst>
      <p:ext uri="{BB962C8B-B14F-4D97-AF65-F5344CB8AC3E}">
        <p14:creationId xmlns:p14="http://schemas.microsoft.com/office/powerpoint/2010/main" val="1675627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72A6AA-18C4-8602-5A5C-67D590F761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834EF3-9C1D-EF25-EC5A-2C3635C3BC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4693D-B89E-1441-92E9-362F3E686484}"/>
              </a:ext>
            </a:extLst>
          </p:cNvPr>
          <p:cNvSpPr>
            <a:spLocks noGrp="1"/>
          </p:cNvSpPr>
          <p:nvPr>
            <p:ph type="dt" sz="half" idx="10"/>
          </p:nvPr>
        </p:nvSpPr>
        <p:spPr/>
        <p:txBody>
          <a:bodyPr/>
          <a:lstStyle/>
          <a:p>
            <a:fld id="{D98BDE0A-44E8-D841-9107-9B8EA248EBBB}" type="datetimeFigureOut">
              <a:rPr lang="en-US" smtClean="0"/>
              <a:t>4/17/24</a:t>
            </a:fld>
            <a:endParaRPr lang="en-US"/>
          </a:p>
        </p:txBody>
      </p:sp>
      <p:sp>
        <p:nvSpPr>
          <p:cNvPr id="5" name="Footer Placeholder 4">
            <a:extLst>
              <a:ext uri="{FF2B5EF4-FFF2-40B4-BE49-F238E27FC236}">
                <a16:creationId xmlns:a16="http://schemas.microsoft.com/office/drawing/2014/main" id="{0815F8C5-4D08-6373-6934-4D67EEBA7B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A05FA3-51AB-53B9-E104-2E7414207524}"/>
              </a:ext>
            </a:extLst>
          </p:cNvPr>
          <p:cNvSpPr>
            <a:spLocks noGrp="1"/>
          </p:cNvSpPr>
          <p:nvPr>
            <p:ph type="sldNum" sz="quarter" idx="12"/>
          </p:nvPr>
        </p:nvSpPr>
        <p:spPr/>
        <p:txBody>
          <a:bodyPr/>
          <a:lstStyle/>
          <a:p>
            <a:fld id="{ADFC2F88-42BA-2343-8800-6366B4A10E7B}" type="slidenum">
              <a:rPr lang="en-US" smtClean="0"/>
              <a:t>‹#›</a:t>
            </a:fld>
            <a:endParaRPr lang="en-US"/>
          </a:p>
        </p:txBody>
      </p:sp>
    </p:spTree>
    <p:extLst>
      <p:ext uri="{BB962C8B-B14F-4D97-AF65-F5344CB8AC3E}">
        <p14:creationId xmlns:p14="http://schemas.microsoft.com/office/powerpoint/2010/main" val="2207500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B3E66-32F2-19EA-BDB8-EB844D1E3F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2E0BF5-8003-8349-B949-6194B5D5D8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3310AE-DFC1-BC86-C942-7A82919AE4A7}"/>
              </a:ext>
            </a:extLst>
          </p:cNvPr>
          <p:cNvSpPr>
            <a:spLocks noGrp="1"/>
          </p:cNvSpPr>
          <p:nvPr>
            <p:ph type="dt" sz="half" idx="10"/>
          </p:nvPr>
        </p:nvSpPr>
        <p:spPr/>
        <p:txBody>
          <a:bodyPr/>
          <a:lstStyle/>
          <a:p>
            <a:fld id="{D98BDE0A-44E8-D841-9107-9B8EA248EBBB}" type="datetimeFigureOut">
              <a:rPr lang="en-US" smtClean="0"/>
              <a:t>4/17/24</a:t>
            </a:fld>
            <a:endParaRPr lang="en-US"/>
          </a:p>
        </p:txBody>
      </p:sp>
      <p:sp>
        <p:nvSpPr>
          <p:cNvPr id="5" name="Footer Placeholder 4">
            <a:extLst>
              <a:ext uri="{FF2B5EF4-FFF2-40B4-BE49-F238E27FC236}">
                <a16:creationId xmlns:a16="http://schemas.microsoft.com/office/drawing/2014/main" id="{241CD919-C10E-8AEA-E658-84632E0BC5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E457D-47D4-4022-97BB-6FF2E26CC31A}"/>
              </a:ext>
            </a:extLst>
          </p:cNvPr>
          <p:cNvSpPr>
            <a:spLocks noGrp="1"/>
          </p:cNvSpPr>
          <p:nvPr>
            <p:ph type="sldNum" sz="quarter" idx="12"/>
          </p:nvPr>
        </p:nvSpPr>
        <p:spPr/>
        <p:txBody>
          <a:bodyPr/>
          <a:lstStyle/>
          <a:p>
            <a:fld id="{ADFC2F88-42BA-2343-8800-6366B4A10E7B}" type="slidenum">
              <a:rPr lang="en-US" smtClean="0"/>
              <a:t>‹#›</a:t>
            </a:fld>
            <a:endParaRPr lang="en-US"/>
          </a:p>
        </p:txBody>
      </p:sp>
    </p:spTree>
    <p:extLst>
      <p:ext uri="{BB962C8B-B14F-4D97-AF65-F5344CB8AC3E}">
        <p14:creationId xmlns:p14="http://schemas.microsoft.com/office/powerpoint/2010/main" val="1769525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F6A03-6B1B-E9E8-EA3F-FE1448A780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FEA178-8009-5455-ED65-55304FC6019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B34E74-D541-7147-89D3-91178F670EFF}"/>
              </a:ext>
            </a:extLst>
          </p:cNvPr>
          <p:cNvSpPr>
            <a:spLocks noGrp="1"/>
          </p:cNvSpPr>
          <p:nvPr>
            <p:ph type="dt" sz="half" idx="10"/>
          </p:nvPr>
        </p:nvSpPr>
        <p:spPr/>
        <p:txBody>
          <a:bodyPr/>
          <a:lstStyle/>
          <a:p>
            <a:fld id="{D98BDE0A-44E8-D841-9107-9B8EA248EBBB}" type="datetimeFigureOut">
              <a:rPr lang="en-US" smtClean="0"/>
              <a:t>4/17/24</a:t>
            </a:fld>
            <a:endParaRPr lang="en-US"/>
          </a:p>
        </p:txBody>
      </p:sp>
      <p:sp>
        <p:nvSpPr>
          <p:cNvPr id="5" name="Footer Placeholder 4">
            <a:extLst>
              <a:ext uri="{FF2B5EF4-FFF2-40B4-BE49-F238E27FC236}">
                <a16:creationId xmlns:a16="http://schemas.microsoft.com/office/drawing/2014/main" id="{B7BAE7F7-C6A8-F72F-7C80-AE2B81223F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E87FA9-2A56-17F5-4BFD-2DA7F506039E}"/>
              </a:ext>
            </a:extLst>
          </p:cNvPr>
          <p:cNvSpPr>
            <a:spLocks noGrp="1"/>
          </p:cNvSpPr>
          <p:nvPr>
            <p:ph type="sldNum" sz="quarter" idx="12"/>
          </p:nvPr>
        </p:nvSpPr>
        <p:spPr/>
        <p:txBody>
          <a:bodyPr/>
          <a:lstStyle/>
          <a:p>
            <a:fld id="{ADFC2F88-42BA-2343-8800-6366B4A10E7B}" type="slidenum">
              <a:rPr lang="en-US" smtClean="0"/>
              <a:t>‹#›</a:t>
            </a:fld>
            <a:endParaRPr lang="en-US"/>
          </a:p>
        </p:txBody>
      </p:sp>
    </p:spTree>
    <p:extLst>
      <p:ext uri="{BB962C8B-B14F-4D97-AF65-F5344CB8AC3E}">
        <p14:creationId xmlns:p14="http://schemas.microsoft.com/office/powerpoint/2010/main" val="356123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F15D7-FAD0-A0A2-2864-BEDA9DB388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2B2E8D-E8A8-94C8-BE97-DFC7037A72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16AE1C-7104-DFD0-4E30-200C27D15F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B263F7-6AEE-4F90-0F2A-6D8A1FD9CB1C}"/>
              </a:ext>
            </a:extLst>
          </p:cNvPr>
          <p:cNvSpPr>
            <a:spLocks noGrp="1"/>
          </p:cNvSpPr>
          <p:nvPr>
            <p:ph type="dt" sz="half" idx="10"/>
          </p:nvPr>
        </p:nvSpPr>
        <p:spPr/>
        <p:txBody>
          <a:bodyPr/>
          <a:lstStyle/>
          <a:p>
            <a:fld id="{D98BDE0A-44E8-D841-9107-9B8EA248EBBB}" type="datetimeFigureOut">
              <a:rPr lang="en-US" smtClean="0"/>
              <a:t>4/17/24</a:t>
            </a:fld>
            <a:endParaRPr lang="en-US"/>
          </a:p>
        </p:txBody>
      </p:sp>
      <p:sp>
        <p:nvSpPr>
          <p:cNvPr id="6" name="Footer Placeholder 5">
            <a:extLst>
              <a:ext uri="{FF2B5EF4-FFF2-40B4-BE49-F238E27FC236}">
                <a16:creationId xmlns:a16="http://schemas.microsoft.com/office/drawing/2014/main" id="{25E770B0-2D4A-3C1B-D4E8-E4F85AAE23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BC2F-838B-B793-CE11-8EBCC55BD640}"/>
              </a:ext>
            </a:extLst>
          </p:cNvPr>
          <p:cNvSpPr>
            <a:spLocks noGrp="1"/>
          </p:cNvSpPr>
          <p:nvPr>
            <p:ph type="sldNum" sz="quarter" idx="12"/>
          </p:nvPr>
        </p:nvSpPr>
        <p:spPr/>
        <p:txBody>
          <a:bodyPr/>
          <a:lstStyle/>
          <a:p>
            <a:fld id="{ADFC2F88-42BA-2343-8800-6366B4A10E7B}" type="slidenum">
              <a:rPr lang="en-US" smtClean="0"/>
              <a:t>‹#›</a:t>
            </a:fld>
            <a:endParaRPr lang="en-US"/>
          </a:p>
        </p:txBody>
      </p:sp>
    </p:spTree>
    <p:extLst>
      <p:ext uri="{BB962C8B-B14F-4D97-AF65-F5344CB8AC3E}">
        <p14:creationId xmlns:p14="http://schemas.microsoft.com/office/powerpoint/2010/main" val="815170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8D295-45A0-FB9F-FD09-1D1708966B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754AE8-9E6D-A839-23AE-6524FCA347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B53656-9841-4EAD-A87E-08FB2F9167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50E35D-75D1-898D-79F4-E2ABE19924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D0DBF6-706F-83A7-125F-B8136C5F37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52B2AC-E1F6-AA35-32F5-A52F279C2D95}"/>
              </a:ext>
            </a:extLst>
          </p:cNvPr>
          <p:cNvSpPr>
            <a:spLocks noGrp="1"/>
          </p:cNvSpPr>
          <p:nvPr>
            <p:ph type="dt" sz="half" idx="10"/>
          </p:nvPr>
        </p:nvSpPr>
        <p:spPr/>
        <p:txBody>
          <a:bodyPr/>
          <a:lstStyle/>
          <a:p>
            <a:fld id="{D98BDE0A-44E8-D841-9107-9B8EA248EBBB}" type="datetimeFigureOut">
              <a:rPr lang="en-US" smtClean="0"/>
              <a:t>4/17/24</a:t>
            </a:fld>
            <a:endParaRPr lang="en-US"/>
          </a:p>
        </p:txBody>
      </p:sp>
      <p:sp>
        <p:nvSpPr>
          <p:cNvPr id="8" name="Footer Placeholder 7">
            <a:extLst>
              <a:ext uri="{FF2B5EF4-FFF2-40B4-BE49-F238E27FC236}">
                <a16:creationId xmlns:a16="http://schemas.microsoft.com/office/drawing/2014/main" id="{62C07264-D030-9606-C258-41608DD0D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2CD37B-8CC7-08F4-4F41-319EFAE9C5BE}"/>
              </a:ext>
            </a:extLst>
          </p:cNvPr>
          <p:cNvSpPr>
            <a:spLocks noGrp="1"/>
          </p:cNvSpPr>
          <p:nvPr>
            <p:ph type="sldNum" sz="quarter" idx="12"/>
          </p:nvPr>
        </p:nvSpPr>
        <p:spPr/>
        <p:txBody>
          <a:bodyPr/>
          <a:lstStyle/>
          <a:p>
            <a:fld id="{ADFC2F88-42BA-2343-8800-6366B4A10E7B}" type="slidenum">
              <a:rPr lang="en-US" smtClean="0"/>
              <a:t>‹#›</a:t>
            </a:fld>
            <a:endParaRPr lang="en-US"/>
          </a:p>
        </p:txBody>
      </p:sp>
    </p:spTree>
    <p:extLst>
      <p:ext uri="{BB962C8B-B14F-4D97-AF65-F5344CB8AC3E}">
        <p14:creationId xmlns:p14="http://schemas.microsoft.com/office/powerpoint/2010/main" val="2319392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1D26A-B7E0-03E3-318F-E576A38497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1F5194-3DA6-7E4F-B02D-5D06FEADFA71}"/>
              </a:ext>
            </a:extLst>
          </p:cNvPr>
          <p:cNvSpPr>
            <a:spLocks noGrp="1"/>
          </p:cNvSpPr>
          <p:nvPr>
            <p:ph type="dt" sz="half" idx="10"/>
          </p:nvPr>
        </p:nvSpPr>
        <p:spPr/>
        <p:txBody>
          <a:bodyPr/>
          <a:lstStyle/>
          <a:p>
            <a:fld id="{D98BDE0A-44E8-D841-9107-9B8EA248EBBB}" type="datetimeFigureOut">
              <a:rPr lang="en-US" smtClean="0"/>
              <a:t>4/17/24</a:t>
            </a:fld>
            <a:endParaRPr lang="en-US"/>
          </a:p>
        </p:txBody>
      </p:sp>
      <p:sp>
        <p:nvSpPr>
          <p:cNvPr id="4" name="Footer Placeholder 3">
            <a:extLst>
              <a:ext uri="{FF2B5EF4-FFF2-40B4-BE49-F238E27FC236}">
                <a16:creationId xmlns:a16="http://schemas.microsoft.com/office/drawing/2014/main" id="{8227F216-2B22-6D79-8B68-818D9DEDE7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BB8E6F-B99F-2E2F-EA03-EBE1E7A40EFC}"/>
              </a:ext>
            </a:extLst>
          </p:cNvPr>
          <p:cNvSpPr>
            <a:spLocks noGrp="1"/>
          </p:cNvSpPr>
          <p:nvPr>
            <p:ph type="sldNum" sz="quarter" idx="12"/>
          </p:nvPr>
        </p:nvSpPr>
        <p:spPr/>
        <p:txBody>
          <a:bodyPr/>
          <a:lstStyle/>
          <a:p>
            <a:fld id="{ADFC2F88-42BA-2343-8800-6366B4A10E7B}" type="slidenum">
              <a:rPr lang="en-US" smtClean="0"/>
              <a:t>‹#›</a:t>
            </a:fld>
            <a:endParaRPr lang="en-US"/>
          </a:p>
        </p:txBody>
      </p:sp>
    </p:spTree>
    <p:extLst>
      <p:ext uri="{BB962C8B-B14F-4D97-AF65-F5344CB8AC3E}">
        <p14:creationId xmlns:p14="http://schemas.microsoft.com/office/powerpoint/2010/main" val="542836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51DD5E-CEFB-6E45-39D0-03B25E69D33E}"/>
              </a:ext>
            </a:extLst>
          </p:cNvPr>
          <p:cNvSpPr>
            <a:spLocks noGrp="1"/>
          </p:cNvSpPr>
          <p:nvPr>
            <p:ph type="dt" sz="half" idx="10"/>
          </p:nvPr>
        </p:nvSpPr>
        <p:spPr/>
        <p:txBody>
          <a:bodyPr/>
          <a:lstStyle/>
          <a:p>
            <a:fld id="{D98BDE0A-44E8-D841-9107-9B8EA248EBBB}" type="datetimeFigureOut">
              <a:rPr lang="en-US" smtClean="0"/>
              <a:t>4/17/24</a:t>
            </a:fld>
            <a:endParaRPr lang="en-US"/>
          </a:p>
        </p:txBody>
      </p:sp>
      <p:sp>
        <p:nvSpPr>
          <p:cNvPr id="3" name="Footer Placeholder 2">
            <a:extLst>
              <a:ext uri="{FF2B5EF4-FFF2-40B4-BE49-F238E27FC236}">
                <a16:creationId xmlns:a16="http://schemas.microsoft.com/office/drawing/2014/main" id="{9BE145F8-651B-3710-126D-84A87F72F8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FCE730-018A-BC1B-12F8-377EAF4971A4}"/>
              </a:ext>
            </a:extLst>
          </p:cNvPr>
          <p:cNvSpPr>
            <a:spLocks noGrp="1"/>
          </p:cNvSpPr>
          <p:nvPr>
            <p:ph type="sldNum" sz="quarter" idx="12"/>
          </p:nvPr>
        </p:nvSpPr>
        <p:spPr/>
        <p:txBody>
          <a:bodyPr/>
          <a:lstStyle/>
          <a:p>
            <a:fld id="{ADFC2F88-42BA-2343-8800-6366B4A10E7B}" type="slidenum">
              <a:rPr lang="en-US" smtClean="0"/>
              <a:t>‹#›</a:t>
            </a:fld>
            <a:endParaRPr lang="en-US"/>
          </a:p>
        </p:txBody>
      </p:sp>
    </p:spTree>
    <p:extLst>
      <p:ext uri="{BB962C8B-B14F-4D97-AF65-F5344CB8AC3E}">
        <p14:creationId xmlns:p14="http://schemas.microsoft.com/office/powerpoint/2010/main" val="3384278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CEC43-D810-C087-A0C3-0AFAC85FA7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CEC911-883E-B14B-B0E3-F3397E850A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CF5F7A-5B39-CE35-082F-EDB03A06C7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B9EB82-5CFF-229B-7FCB-6A0B25FB919B}"/>
              </a:ext>
            </a:extLst>
          </p:cNvPr>
          <p:cNvSpPr>
            <a:spLocks noGrp="1"/>
          </p:cNvSpPr>
          <p:nvPr>
            <p:ph type="dt" sz="half" idx="10"/>
          </p:nvPr>
        </p:nvSpPr>
        <p:spPr/>
        <p:txBody>
          <a:bodyPr/>
          <a:lstStyle/>
          <a:p>
            <a:fld id="{D98BDE0A-44E8-D841-9107-9B8EA248EBBB}" type="datetimeFigureOut">
              <a:rPr lang="en-US" smtClean="0"/>
              <a:t>4/17/24</a:t>
            </a:fld>
            <a:endParaRPr lang="en-US"/>
          </a:p>
        </p:txBody>
      </p:sp>
      <p:sp>
        <p:nvSpPr>
          <p:cNvPr id="6" name="Footer Placeholder 5">
            <a:extLst>
              <a:ext uri="{FF2B5EF4-FFF2-40B4-BE49-F238E27FC236}">
                <a16:creationId xmlns:a16="http://schemas.microsoft.com/office/drawing/2014/main" id="{AF1C256F-C3AC-21D4-664E-F052510ECB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C40EE8-D854-9E54-5123-6931D9135F2C}"/>
              </a:ext>
            </a:extLst>
          </p:cNvPr>
          <p:cNvSpPr>
            <a:spLocks noGrp="1"/>
          </p:cNvSpPr>
          <p:nvPr>
            <p:ph type="sldNum" sz="quarter" idx="12"/>
          </p:nvPr>
        </p:nvSpPr>
        <p:spPr/>
        <p:txBody>
          <a:bodyPr/>
          <a:lstStyle/>
          <a:p>
            <a:fld id="{ADFC2F88-42BA-2343-8800-6366B4A10E7B}" type="slidenum">
              <a:rPr lang="en-US" smtClean="0"/>
              <a:t>‹#›</a:t>
            </a:fld>
            <a:endParaRPr lang="en-US"/>
          </a:p>
        </p:txBody>
      </p:sp>
    </p:spTree>
    <p:extLst>
      <p:ext uri="{BB962C8B-B14F-4D97-AF65-F5344CB8AC3E}">
        <p14:creationId xmlns:p14="http://schemas.microsoft.com/office/powerpoint/2010/main" val="702248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84316-382D-FCAF-8BE8-94D277C99A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F0BAE6-995A-BCB6-F229-4B2A63A800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916C16-C2FB-5664-31AA-AC9CDCDABF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616D29-F510-071F-8DBE-2F1C14E7D306}"/>
              </a:ext>
            </a:extLst>
          </p:cNvPr>
          <p:cNvSpPr>
            <a:spLocks noGrp="1"/>
          </p:cNvSpPr>
          <p:nvPr>
            <p:ph type="dt" sz="half" idx="10"/>
          </p:nvPr>
        </p:nvSpPr>
        <p:spPr/>
        <p:txBody>
          <a:bodyPr/>
          <a:lstStyle/>
          <a:p>
            <a:fld id="{D98BDE0A-44E8-D841-9107-9B8EA248EBBB}" type="datetimeFigureOut">
              <a:rPr lang="en-US" smtClean="0"/>
              <a:t>4/17/24</a:t>
            </a:fld>
            <a:endParaRPr lang="en-US"/>
          </a:p>
        </p:txBody>
      </p:sp>
      <p:sp>
        <p:nvSpPr>
          <p:cNvPr id="6" name="Footer Placeholder 5">
            <a:extLst>
              <a:ext uri="{FF2B5EF4-FFF2-40B4-BE49-F238E27FC236}">
                <a16:creationId xmlns:a16="http://schemas.microsoft.com/office/drawing/2014/main" id="{93546D1A-FE5B-05CC-D168-B81A266702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D2EA1B-BFB5-776E-6EA5-55519B48B248}"/>
              </a:ext>
            </a:extLst>
          </p:cNvPr>
          <p:cNvSpPr>
            <a:spLocks noGrp="1"/>
          </p:cNvSpPr>
          <p:nvPr>
            <p:ph type="sldNum" sz="quarter" idx="12"/>
          </p:nvPr>
        </p:nvSpPr>
        <p:spPr/>
        <p:txBody>
          <a:bodyPr/>
          <a:lstStyle/>
          <a:p>
            <a:fld id="{ADFC2F88-42BA-2343-8800-6366B4A10E7B}" type="slidenum">
              <a:rPr lang="en-US" smtClean="0"/>
              <a:t>‹#›</a:t>
            </a:fld>
            <a:endParaRPr lang="en-US"/>
          </a:p>
        </p:txBody>
      </p:sp>
    </p:spTree>
    <p:extLst>
      <p:ext uri="{BB962C8B-B14F-4D97-AF65-F5344CB8AC3E}">
        <p14:creationId xmlns:p14="http://schemas.microsoft.com/office/powerpoint/2010/main" val="1732875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104784-C353-CB56-27E0-8F1CB77C61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F2C6BA-139A-5B35-39F9-D728D7601E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DD39B-9AA1-54BC-978C-94851B9280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98BDE0A-44E8-D841-9107-9B8EA248EBBB}" type="datetimeFigureOut">
              <a:rPr lang="en-US" smtClean="0"/>
              <a:t>4/17/24</a:t>
            </a:fld>
            <a:endParaRPr lang="en-US"/>
          </a:p>
        </p:txBody>
      </p:sp>
      <p:sp>
        <p:nvSpPr>
          <p:cNvPr id="5" name="Footer Placeholder 4">
            <a:extLst>
              <a:ext uri="{FF2B5EF4-FFF2-40B4-BE49-F238E27FC236}">
                <a16:creationId xmlns:a16="http://schemas.microsoft.com/office/drawing/2014/main" id="{431B53EE-B16D-8B7E-2BB3-3357100D36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CD2CCC4-B04E-94DF-1A06-6EB8801252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DFC2F88-42BA-2343-8800-6366B4A10E7B}" type="slidenum">
              <a:rPr lang="en-US" smtClean="0"/>
              <a:t>‹#›</a:t>
            </a:fld>
            <a:endParaRPr lang="en-US"/>
          </a:p>
        </p:txBody>
      </p:sp>
    </p:spTree>
    <p:extLst>
      <p:ext uri="{BB962C8B-B14F-4D97-AF65-F5344CB8AC3E}">
        <p14:creationId xmlns:p14="http://schemas.microsoft.com/office/powerpoint/2010/main" val="2309636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python.langchain.com/docs/modules/data_connection/retrievers/" TargetMode="External"/><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modal.com/blog/llm-fine-tuning-overview" TargetMode="External"/><Relationship Id="rId2" Type="http://schemas.openxmlformats.org/officeDocument/2006/relationships/hyperlink" Target="https://klu.ai/glossary/supervised-fine-tuning"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colab.research.google.com/drive/15Fjv-4trrgFEbhVcGrkz3ZdyXe3PF3Ba"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ython.langchain.com/docs/integrations/text_embedding/"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medspacy/medspac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C7F03-D7E5-3F55-E1FD-AC2B20C81D67}"/>
              </a:ext>
            </a:extLst>
          </p:cNvPr>
          <p:cNvSpPr>
            <a:spLocks noGrp="1"/>
          </p:cNvSpPr>
          <p:nvPr>
            <p:ph type="ctrTitle"/>
          </p:nvPr>
        </p:nvSpPr>
        <p:spPr/>
        <p:txBody>
          <a:bodyPr/>
          <a:lstStyle/>
          <a:p>
            <a:r>
              <a:rPr lang="en-US" dirty="0"/>
              <a:t>LLMs and RAG</a:t>
            </a:r>
          </a:p>
        </p:txBody>
      </p:sp>
      <p:sp>
        <p:nvSpPr>
          <p:cNvPr id="3" name="Subtitle 2">
            <a:extLst>
              <a:ext uri="{FF2B5EF4-FFF2-40B4-BE49-F238E27FC236}">
                <a16:creationId xmlns:a16="http://schemas.microsoft.com/office/drawing/2014/main" id="{125FCC9F-CD33-72A2-EE32-9753EDFFF5F9}"/>
              </a:ext>
            </a:extLst>
          </p:cNvPr>
          <p:cNvSpPr>
            <a:spLocks noGrp="1"/>
          </p:cNvSpPr>
          <p:nvPr>
            <p:ph type="subTitle" idx="1"/>
          </p:nvPr>
        </p:nvSpPr>
        <p:spPr/>
        <p:txBody>
          <a:bodyPr/>
          <a:lstStyle/>
          <a:p>
            <a:r>
              <a:rPr lang="en-US" dirty="0"/>
              <a:t>Hants Williams, PhD, RN</a:t>
            </a:r>
          </a:p>
        </p:txBody>
      </p:sp>
    </p:spTree>
    <p:extLst>
      <p:ext uri="{BB962C8B-B14F-4D97-AF65-F5344CB8AC3E}">
        <p14:creationId xmlns:p14="http://schemas.microsoft.com/office/powerpoint/2010/main" val="2146896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76DBB-38F9-6A6B-A930-7964E580E0C0}"/>
              </a:ext>
            </a:extLst>
          </p:cNvPr>
          <p:cNvSpPr>
            <a:spLocks noGrp="1"/>
          </p:cNvSpPr>
          <p:nvPr>
            <p:ph type="title"/>
          </p:nvPr>
        </p:nvSpPr>
        <p:spPr/>
        <p:txBody>
          <a:bodyPr/>
          <a:lstStyle/>
          <a:p>
            <a:r>
              <a:rPr lang="en-US" dirty="0"/>
              <a:t>Growing # Open Source LLMs</a:t>
            </a:r>
          </a:p>
        </p:txBody>
      </p:sp>
      <p:sp>
        <p:nvSpPr>
          <p:cNvPr id="3" name="Content Placeholder 2">
            <a:extLst>
              <a:ext uri="{FF2B5EF4-FFF2-40B4-BE49-F238E27FC236}">
                <a16:creationId xmlns:a16="http://schemas.microsoft.com/office/drawing/2014/main" id="{42E652FA-85CB-0986-9422-42F6279C7238}"/>
              </a:ext>
            </a:extLst>
          </p:cNvPr>
          <p:cNvSpPr>
            <a:spLocks noGrp="1"/>
          </p:cNvSpPr>
          <p:nvPr>
            <p:ph idx="1"/>
          </p:nvPr>
        </p:nvSpPr>
        <p:spPr>
          <a:xfrm>
            <a:off x="838200" y="1825625"/>
            <a:ext cx="4691063" cy="4351338"/>
          </a:xfrm>
        </p:spPr>
        <p:txBody>
          <a:bodyPr/>
          <a:lstStyle/>
          <a:p>
            <a:r>
              <a:rPr lang="en-US" dirty="0"/>
              <a:t>Llama 2 (meta) </a:t>
            </a:r>
          </a:p>
          <a:p>
            <a:r>
              <a:rPr lang="en-US" dirty="0"/>
              <a:t>Grok (twitter/x/tesla) </a:t>
            </a:r>
          </a:p>
          <a:p>
            <a:r>
              <a:rPr lang="en-US" dirty="0"/>
              <a:t>Mistral (former </a:t>
            </a:r>
            <a:r>
              <a:rPr lang="en-US" dirty="0" err="1"/>
              <a:t>deepmind</a:t>
            </a:r>
            <a:r>
              <a:rPr lang="en-US" dirty="0"/>
              <a:t>/France) </a:t>
            </a:r>
          </a:p>
          <a:p>
            <a:r>
              <a:rPr lang="en-US" dirty="0"/>
              <a:t>Bloom (hugging face) </a:t>
            </a:r>
          </a:p>
          <a:p>
            <a:r>
              <a:rPr lang="en-US" dirty="0"/>
              <a:t>BERT (google) </a:t>
            </a:r>
          </a:p>
          <a:p>
            <a:r>
              <a:rPr lang="en-US" dirty="0"/>
              <a:t>Falcon (united </a:t>
            </a:r>
            <a:r>
              <a:rPr lang="en-US" dirty="0" err="1"/>
              <a:t>arab</a:t>
            </a:r>
            <a:r>
              <a:rPr lang="en-US" dirty="0"/>
              <a:t> emirates) </a:t>
            </a:r>
          </a:p>
          <a:p>
            <a:r>
              <a:rPr lang="en-US" dirty="0" err="1"/>
              <a:t>Xgen</a:t>
            </a:r>
            <a:r>
              <a:rPr lang="en-US" dirty="0"/>
              <a:t> (salesforce) </a:t>
            </a:r>
          </a:p>
        </p:txBody>
      </p:sp>
      <p:sp>
        <p:nvSpPr>
          <p:cNvPr id="4" name="TextBox 3">
            <a:extLst>
              <a:ext uri="{FF2B5EF4-FFF2-40B4-BE49-F238E27FC236}">
                <a16:creationId xmlns:a16="http://schemas.microsoft.com/office/drawing/2014/main" id="{84C2C761-D95E-3CC5-3BE3-A2B1DA0F7C61}"/>
              </a:ext>
            </a:extLst>
          </p:cNvPr>
          <p:cNvSpPr txBox="1"/>
          <p:nvPr/>
        </p:nvSpPr>
        <p:spPr>
          <a:xfrm>
            <a:off x="6096000" y="2114550"/>
            <a:ext cx="5747727" cy="2585323"/>
          </a:xfrm>
          <a:prstGeom prst="rect">
            <a:avLst/>
          </a:prstGeom>
          <a:noFill/>
        </p:spPr>
        <p:txBody>
          <a:bodyPr wrap="none" rtlCol="0">
            <a:spAutoFit/>
          </a:bodyPr>
          <a:lstStyle/>
          <a:p>
            <a:r>
              <a:rPr lang="en-US" b="1" dirty="0"/>
              <a:t>Costs for development/building LLM from scratch</a:t>
            </a:r>
            <a:r>
              <a:rPr lang="en-US" dirty="0"/>
              <a:t>: </a:t>
            </a:r>
          </a:p>
          <a:p>
            <a:r>
              <a:rPr lang="en-US" dirty="0"/>
              <a:t>- Would call these ‘foundational’ models </a:t>
            </a:r>
          </a:p>
          <a:p>
            <a:r>
              <a:rPr lang="en-US" dirty="0"/>
              <a:t>- </a:t>
            </a:r>
            <a:r>
              <a:rPr lang="en-US" dirty="0" err="1"/>
              <a:t>OpenAI</a:t>
            </a:r>
            <a:r>
              <a:rPr lang="en-US" dirty="0"/>
              <a:t> will build you your own LLM starting at 2-3 million</a:t>
            </a:r>
          </a:p>
          <a:p>
            <a:r>
              <a:rPr lang="en-US" dirty="0"/>
              <a:t>- General estimates from ‘internet’ – as info is secret: </a:t>
            </a:r>
          </a:p>
          <a:p>
            <a:r>
              <a:rPr lang="en-US" dirty="0"/>
              <a:t>	- </a:t>
            </a:r>
            <a:r>
              <a:rPr lang="en-US" dirty="0" err="1"/>
              <a:t>PalM</a:t>
            </a:r>
            <a:r>
              <a:rPr lang="en-US" dirty="0"/>
              <a:t> (google): 10-20 million </a:t>
            </a:r>
          </a:p>
          <a:p>
            <a:r>
              <a:rPr lang="en-US" dirty="0"/>
              <a:t>	- Llama 2: 20 million </a:t>
            </a:r>
          </a:p>
          <a:p>
            <a:r>
              <a:rPr lang="en-US" dirty="0"/>
              <a:t>	- GPT3: 10 million </a:t>
            </a:r>
          </a:p>
          <a:p>
            <a:r>
              <a:rPr lang="en-US" dirty="0"/>
              <a:t>	- GPT4: 100 million </a:t>
            </a:r>
          </a:p>
          <a:p>
            <a:endParaRPr lang="en-US" dirty="0"/>
          </a:p>
        </p:txBody>
      </p:sp>
    </p:spTree>
    <p:extLst>
      <p:ext uri="{BB962C8B-B14F-4D97-AF65-F5344CB8AC3E}">
        <p14:creationId xmlns:p14="http://schemas.microsoft.com/office/powerpoint/2010/main" val="4022961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1E72C-6D5B-384B-0EE9-D23EA23E4650}"/>
              </a:ext>
            </a:extLst>
          </p:cNvPr>
          <p:cNvSpPr>
            <a:spLocks noGrp="1"/>
          </p:cNvSpPr>
          <p:nvPr>
            <p:ph type="title"/>
          </p:nvPr>
        </p:nvSpPr>
        <p:spPr/>
        <p:txBody>
          <a:bodyPr/>
          <a:lstStyle/>
          <a:p>
            <a:r>
              <a:rPr lang="en-US" dirty="0"/>
              <a:t>Limitations</a:t>
            </a:r>
          </a:p>
        </p:txBody>
      </p:sp>
      <p:sp>
        <p:nvSpPr>
          <p:cNvPr id="4" name="Google Shape;337;g27476ab32b1_0_16">
            <a:extLst>
              <a:ext uri="{FF2B5EF4-FFF2-40B4-BE49-F238E27FC236}">
                <a16:creationId xmlns:a16="http://schemas.microsoft.com/office/drawing/2014/main" id="{6D79724F-F8D9-B6DE-0E83-E37CC40D107A}"/>
              </a:ext>
            </a:extLst>
          </p:cNvPr>
          <p:cNvSpPr txBox="1">
            <a:spLocks/>
          </p:cNvSpPr>
          <p:nvPr/>
        </p:nvSpPr>
        <p:spPr>
          <a:xfrm>
            <a:off x="947261" y="1690688"/>
            <a:ext cx="10293000" cy="5229074"/>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114300">
              <a:spcBef>
                <a:spcPts val="0"/>
              </a:spcBef>
              <a:buFont typeface="Arial" panose="020B0604020202020204" pitchFamily="34" charset="0"/>
              <a:buNone/>
            </a:pPr>
            <a:endParaRPr lang="en-US" sz="1400" dirty="0">
              <a:solidFill>
                <a:schemeClr val="dk1"/>
              </a:solidFill>
              <a:highlight>
                <a:srgbClr val="FFFFFF"/>
              </a:highlight>
            </a:endParaRPr>
          </a:p>
          <a:p>
            <a:pPr marL="425450" indent="-285750" algn="just">
              <a:lnSpc>
                <a:spcPct val="114999"/>
              </a:lnSpc>
              <a:spcBef>
                <a:spcPts val="0"/>
              </a:spcBef>
              <a:buSzPts val="1400"/>
              <a:buFont typeface="Arial"/>
              <a:buChar char="•"/>
            </a:pPr>
            <a:r>
              <a:rPr lang="en-US" sz="1400" b="1" dirty="0">
                <a:highlight>
                  <a:srgbClr val="FFFFFF"/>
                </a:highlight>
              </a:rPr>
              <a:t>Not Updated to the latest information: </a:t>
            </a:r>
            <a:r>
              <a:rPr lang="en-US" sz="1400" dirty="0">
                <a:highlight>
                  <a:srgbClr val="FFFFFF"/>
                </a:highlight>
              </a:rPr>
              <a:t>Generative AI uses large language models to generate texts and these models have information only to date they are trained. If data is requested beyond that date, accuracy/output may be compromised.</a:t>
            </a:r>
            <a:endParaRPr lang="en-US" sz="1400" b="1" dirty="0">
              <a:highlight>
                <a:srgbClr val="FFFFFF"/>
              </a:highlight>
            </a:endParaRPr>
          </a:p>
          <a:p>
            <a:pPr marL="425450" indent="-285750" algn="just">
              <a:lnSpc>
                <a:spcPct val="114999"/>
              </a:lnSpc>
              <a:spcBef>
                <a:spcPts val="0"/>
              </a:spcBef>
              <a:buClr>
                <a:srgbClr val="D6001C"/>
              </a:buClr>
              <a:buSzPts val="1400"/>
              <a:buFont typeface="Arial"/>
              <a:buChar char="•"/>
            </a:pPr>
            <a:endParaRPr lang="en-US" sz="1400" dirty="0">
              <a:highlight>
                <a:srgbClr val="FFFFFF"/>
              </a:highlight>
            </a:endParaRPr>
          </a:p>
          <a:p>
            <a:pPr marL="425450" indent="-285750" algn="just">
              <a:lnSpc>
                <a:spcPct val="114999"/>
              </a:lnSpc>
              <a:spcBef>
                <a:spcPts val="0"/>
              </a:spcBef>
              <a:buClr>
                <a:srgbClr val="D6001C"/>
              </a:buClr>
              <a:buSzPts val="1400"/>
              <a:buFont typeface="Arial"/>
              <a:buChar char="•"/>
            </a:pPr>
            <a:r>
              <a:rPr lang="en-US" sz="1400" b="1" dirty="0">
                <a:highlight>
                  <a:srgbClr val="FFFFFF"/>
                </a:highlight>
              </a:rPr>
              <a:t>Hallucinations:</a:t>
            </a:r>
            <a:r>
              <a:rPr lang="en-US" sz="1400" dirty="0">
                <a:highlight>
                  <a:srgbClr val="FFFFFF"/>
                </a:highlight>
              </a:rPr>
              <a:t> Hallucinations refer to the output which is factually incorrect or nonsensical. However, the output looks coherent and grammatically correct. This information could be misleading and could have a major impact on business decision-making.</a:t>
            </a:r>
          </a:p>
          <a:p>
            <a:pPr marL="425450" indent="-285750" algn="just">
              <a:lnSpc>
                <a:spcPct val="114999"/>
              </a:lnSpc>
              <a:spcBef>
                <a:spcPts val="0"/>
              </a:spcBef>
              <a:buClr>
                <a:srgbClr val="D6001C"/>
              </a:buClr>
              <a:buSzPts val="1400"/>
              <a:buFont typeface="Arial"/>
              <a:buChar char="•"/>
            </a:pPr>
            <a:endParaRPr lang="en-US" sz="1400" dirty="0">
              <a:highlight>
                <a:srgbClr val="FFFFFF"/>
              </a:highlight>
            </a:endParaRPr>
          </a:p>
          <a:p>
            <a:pPr marL="425450" indent="-285750" algn="just">
              <a:lnSpc>
                <a:spcPct val="114999"/>
              </a:lnSpc>
              <a:spcBef>
                <a:spcPts val="0"/>
              </a:spcBef>
              <a:buClr>
                <a:srgbClr val="D6001C"/>
              </a:buClr>
              <a:buSzPts val="1400"/>
              <a:buFont typeface="Arial"/>
              <a:buChar char="•"/>
            </a:pPr>
            <a:r>
              <a:rPr lang="en-US" sz="1400" b="1" dirty="0">
                <a:highlight>
                  <a:srgbClr val="FFFFFF"/>
                </a:highlight>
              </a:rPr>
              <a:t>Domain-specific most accurate information: </a:t>
            </a:r>
            <a:r>
              <a:rPr lang="en-US" sz="1400" dirty="0">
                <a:highlight>
                  <a:srgbClr val="FFFFFF"/>
                </a:highlight>
              </a:rPr>
              <a:t>LLM's output lacks accurate information many times when specificity is more important than generalized output. For instance, organizational HR policies tailored to specific employees may not be accurately addressed by LLM-based AI due to its tendency towards generic responses.</a:t>
            </a:r>
          </a:p>
          <a:p>
            <a:pPr marL="425450" indent="-285750" algn="just">
              <a:lnSpc>
                <a:spcPct val="114999"/>
              </a:lnSpc>
              <a:spcBef>
                <a:spcPts val="0"/>
              </a:spcBef>
              <a:buClr>
                <a:srgbClr val="D6001C"/>
              </a:buClr>
              <a:buSzPts val="1400"/>
              <a:buFont typeface="Arial"/>
              <a:buChar char="•"/>
            </a:pPr>
            <a:endParaRPr lang="en-US" sz="1400" dirty="0">
              <a:highlight>
                <a:srgbClr val="FFFFFF"/>
              </a:highlight>
            </a:endParaRPr>
          </a:p>
          <a:p>
            <a:pPr marL="425450" indent="-285750" algn="just">
              <a:lnSpc>
                <a:spcPct val="114999"/>
              </a:lnSpc>
              <a:spcBef>
                <a:spcPts val="0"/>
              </a:spcBef>
              <a:buClr>
                <a:srgbClr val="D6001C"/>
              </a:buClr>
              <a:buSzPts val="1400"/>
              <a:buFont typeface="Arial"/>
              <a:buChar char="•"/>
            </a:pPr>
            <a:r>
              <a:rPr lang="en-US" sz="1400" b="1" dirty="0">
                <a:highlight>
                  <a:srgbClr val="FFFFFF"/>
                </a:highlight>
              </a:rPr>
              <a:t>Source Citations:</a:t>
            </a:r>
            <a:r>
              <a:rPr lang="en-US" sz="1400" dirty="0">
                <a:highlight>
                  <a:srgbClr val="FFFFFF"/>
                </a:highlight>
              </a:rPr>
              <a:t> In Generative AI responses, we don’t know what source it is referring to generate a particular response. So citations become difficult and sometimes it is not ethically correct to not cite the source of information and give due credit.</a:t>
            </a:r>
          </a:p>
          <a:p>
            <a:pPr marL="425450" indent="-285750" algn="just">
              <a:lnSpc>
                <a:spcPct val="114999"/>
              </a:lnSpc>
              <a:spcBef>
                <a:spcPts val="0"/>
              </a:spcBef>
              <a:buClr>
                <a:srgbClr val="D6001C"/>
              </a:buClr>
              <a:buSzPts val="1400"/>
              <a:buFont typeface="Arial"/>
              <a:buChar char="•"/>
            </a:pPr>
            <a:endParaRPr lang="en-US" sz="1400" dirty="0">
              <a:highlight>
                <a:srgbClr val="FFFFFF"/>
              </a:highlight>
            </a:endParaRPr>
          </a:p>
          <a:p>
            <a:pPr marL="425450" indent="-285750" algn="just">
              <a:lnSpc>
                <a:spcPct val="114999"/>
              </a:lnSpc>
              <a:spcBef>
                <a:spcPts val="0"/>
              </a:spcBef>
              <a:buClr>
                <a:srgbClr val="D6001C"/>
              </a:buClr>
              <a:buSzPts val="1400"/>
              <a:buFont typeface="Arial"/>
              <a:buChar char="•"/>
            </a:pPr>
            <a:r>
              <a:rPr lang="en-US" sz="1400" b="1" dirty="0">
                <a:highlight>
                  <a:srgbClr val="FFFFFF"/>
                </a:highlight>
              </a:rPr>
              <a:t>Updates take Long training time:</a:t>
            </a:r>
            <a:r>
              <a:rPr lang="en-US" sz="1400" dirty="0">
                <a:highlight>
                  <a:srgbClr val="FFFFFF"/>
                </a:highlight>
              </a:rPr>
              <a:t> information is changing very frequently and if you think to re-train those models with new information it requires huge resources and long training time which is a computationally intensive task.</a:t>
            </a:r>
          </a:p>
          <a:p>
            <a:pPr marL="425450" indent="-285750" algn="just">
              <a:lnSpc>
                <a:spcPct val="114999"/>
              </a:lnSpc>
              <a:spcBef>
                <a:spcPts val="0"/>
              </a:spcBef>
              <a:buClr>
                <a:srgbClr val="D6001C"/>
              </a:buClr>
              <a:buSzPts val="1400"/>
              <a:buFont typeface="Arial"/>
              <a:buChar char="•"/>
            </a:pPr>
            <a:endParaRPr lang="en-US" sz="1400" dirty="0">
              <a:highlight>
                <a:srgbClr val="FFFFFF"/>
              </a:highlight>
            </a:endParaRPr>
          </a:p>
          <a:p>
            <a:pPr marL="425450" indent="-285750" algn="just">
              <a:lnSpc>
                <a:spcPct val="114999"/>
              </a:lnSpc>
              <a:spcBef>
                <a:spcPts val="0"/>
              </a:spcBef>
              <a:buClr>
                <a:srgbClr val="D6001C"/>
              </a:buClr>
              <a:buSzPts val="1400"/>
              <a:buFont typeface="Arial"/>
              <a:buChar char="•"/>
            </a:pPr>
            <a:r>
              <a:rPr lang="en-US" sz="1400" dirty="0">
                <a:solidFill>
                  <a:srgbClr val="28292B"/>
                </a:solidFill>
                <a:highlight>
                  <a:srgbClr val="FFFFFF"/>
                </a:highlight>
              </a:rPr>
              <a:t>Presenting false information when it does not have the answer.</a:t>
            </a:r>
          </a:p>
          <a:p>
            <a:pPr marL="425450" indent="-285750" algn="just">
              <a:lnSpc>
                <a:spcPct val="114999"/>
              </a:lnSpc>
              <a:spcBef>
                <a:spcPts val="0"/>
              </a:spcBef>
              <a:buClr>
                <a:srgbClr val="D6001C"/>
              </a:buClr>
              <a:buSzPts val="1400"/>
              <a:buFont typeface="Arial"/>
              <a:buChar char="•"/>
            </a:pPr>
            <a:endParaRPr lang="en-US" sz="1400" dirty="0">
              <a:solidFill>
                <a:srgbClr val="28292B"/>
              </a:solidFill>
              <a:highlight>
                <a:srgbClr val="FFFFFF"/>
              </a:highlight>
            </a:endParaRPr>
          </a:p>
          <a:p>
            <a:pPr marL="139700" indent="0" algn="just">
              <a:lnSpc>
                <a:spcPct val="114999"/>
              </a:lnSpc>
              <a:spcBef>
                <a:spcPts val="0"/>
              </a:spcBef>
              <a:buSzPts val="1400"/>
              <a:buFont typeface="Arial" panose="020B0604020202020204" pitchFamily="34" charset="0"/>
              <a:buNone/>
            </a:pPr>
            <a:endParaRPr lang="en-US" sz="1400" dirty="0">
              <a:highlight>
                <a:srgbClr val="FFFFFF"/>
              </a:highlight>
            </a:endParaRPr>
          </a:p>
          <a:p>
            <a:pPr marL="425450" indent="-285750" algn="just">
              <a:lnSpc>
                <a:spcPct val="114999"/>
              </a:lnSpc>
              <a:spcBef>
                <a:spcPts val="0"/>
              </a:spcBef>
              <a:buClr>
                <a:srgbClr val="D6001C"/>
              </a:buClr>
              <a:buSzPts val="1400"/>
              <a:buFont typeface="Arial"/>
              <a:buChar char="•"/>
            </a:pPr>
            <a:endParaRPr lang="en-US" sz="1400" dirty="0">
              <a:solidFill>
                <a:srgbClr val="28292B"/>
              </a:solidFill>
              <a:highlight>
                <a:srgbClr val="FFFFFF"/>
              </a:highlight>
            </a:endParaRPr>
          </a:p>
          <a:p>
            <a:pPr marL="139700" indent="0" algn="just">
              <a:lnSpc>
                <a:spcPct val="114999"/>
              </a:lnSpc>
              <a:spcBef>
                <a:spcPts val="0"/>
              </a:spcBef>
              <a:buClr>
                <a:srgbClr val="D6001C"/>
              </a:buClr>
              <a:buSzPts val="1400"/>
              <a:buFont typeface="Arial" panose="020B0604020202020204" pitchFamily="34" charset="0"/>
              <a:buNone/>
            </a:pPr>
            <a:endParaRPr lang="en-US" sz="1400" dirty="0">
              <a:solidFill>
                <a:srgbClr val="28292B"/>
              </a:solidFill>
              <a:highlight>
                <a:srgbClr val="FFFFFF"/>
              </a:highlight>
            </a:endParaRPr>
          </a:p>
          <a:p>
            <a:pPr indent="-317500" algn="just">
              <a:lnSpc>
                <a:spcPct val="114999"/>
              </a:lnSpc>
              <a:spcBef>
                <a:spcPts val="0"/>
              </a:spcBef>
              <a:buClr>
                <a:srgbClr val="28292B"/>
              </a:buClr>
              <a:buSzPts val="1400"/>
              <a:buFont typeface="Arial"/>
              <a:buChar char="•"/>
            </a:pPr>
            <a:endParaRPr lang="en-US" sz="1400" dirty="0">
              <a:solidFill>
                <a:srgbClr val="222222"/>
              </a:solidFill>
              <a:highlight>
                <a:srgbClr val="FFFFFF"/>
              </a:highlight>
            </a:endParaRPr>
          </a:p>
          <a:p>
            <a:pPr indent="-317500" algn="just">
              <a:lnSpc>
                <a:spcPct val="114999"/>
              </a:lnSpc>
              <a:spcBef>
                <a:spcPts val="0"/>
              </a:spcBef>
              <a:buClr>
                <a:srgbClr val="28292B"/>
              </a:buClr>
              <a:buSzPts val="1400"/>
              <a:buFont typeface="Arial"/>
              <a:buChar char="•"/>
            </a:pPr>
            <a:endParaRPr lang="en-US" sz="1200" dirty="0">
              <a:solidFill>
                <a:srgbClr val="222222"/>
              </a:solidFill>
              <a:highlight>
                <a:srgbClr val="FFFFFF"/>
              </a:highlight>
            </a:endParaRPr>
          </a:p>
          <a:p>
            <a:pPr indent="-317500" algn="just">
              <a:lnSpc>
                <a:spcPct val="115000"/>
              </a:lnSpc>
              <a:spcBef>
                <a:spcPts val="0"/>
              </a:spcBef>
              <a:buClr>
                <a:srgbClr val="28292B"/>
              </a:buClr>
              <a:buSzPts val="1400"/>
              <a:buFont typeface="Arial"/>
              <a:buChar char="•"/>
            </a:pPr>
            <a:endParaRPr lang="en-US" sz="1400" dirty="0">
              <a:solidFill>
                <a:srgbClr val="28292B"/>
              </a:solidFill>
              <a:highlight>
                <a:srgbClr val="FFFFFF"/>
              </a:highlight>
            </a:endParaRPr>
          </a:p>
          <a:p>
            <a:pPr indent="-114300">
              <a:spcBef>
                <a:spcPts val="0"/>
              </a:spcBef>
              <a:buClr>
                <a:srgbClr val="D6001C"/>
              </a:buClr>
              <a:buFont typeface="Arial" panose="020B0604020202020204" pitchFamily="34" charset="0"/>
              <a:buNone/>
            </a:pPr>
            <a:endParaRPr lang="en-US" dirty="0">
              <a:solidFill>
                <a:srgbClr val="3C3E41"/>
              </a:solidFill>
            </a:endParaRPr>
          </a:p>
        </p:txBody>
      </p:sp>
    </p:spTree>
    <p:extLst>
      <p:ext uri="{BB962C8B-B14F-4D97-AF65-F5344CB8AC3E}">
        <p14:creationId xmlns:p14="http://schemas.microsoft.com/office/powerpoint/2010/main" val="3986258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0F56D-31A7-73C7-8C3D-5029095ACB1C}"/>
              </a:ext>
            </a:extLst>
          </p:cNvPr>
          <p:cNvSpPr>
            <a:spLocks noGrp="1"/>
          </p:cNvSpPr>
          <p:nvPr>
            <p:ph type="title"/>
          </p:nvPr>
        </p:nvSpPr>
        <p:spPr/>
        <p:txBody>
          <a:bodyPr/>
          <a:lstStyle/>
          <a:p>
            <a:r>
              <a:rPr lang="en-US" dirty="0"/>
              <a:t>RAG</a:t>
            </a:r>
          </a:p>
        </p:txBody>
      </p:sp>
      <p:sp>
        <p:nvSpPr>
          <p:cNvPr id="4" name="Google Shape;330;p5">
            <a:extLst>
              <a:ext uri="{FF2B5EF4-FFF2-40B4-BE49-F238E27FC236}">
                <a16:creationId xmlns:a16="http://schemas.microsoft.com/office/drawing/2014/main" id="{F1B16D18-83D7-EE2C-D494-750F18B56BE4}"/>
              </a:ext>
            </a:extLst>
          </p:cNvPr>
          <p:cNvSpPr txBox="1">
            <a:spLocks/>
          </p:cNvSpPr>
          <p:nvPr/>
        </p:nvSpPr>
        <p:spPr>
          <a:xfrm>
            <a:off x="838400" y="1212973"/>
            <a:ext cx="10293000" cy="5555400"/>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114300" algn="just">
              <a:buClr>
                <a:schemeClr val="dk1"/>
              </a:buClr>
              <a:buSzPts val="1400"/>
              <a:buFont typeface="Arial"/>
              <a:buChar char="•"/>
            </a:pPr>
            <a:endParaRPr lang="en-US" sz="1400">
              <a:highlight>
                <a:srgbClr val="FFFFFF"/>
              </a:highlight>
            </a:endParaRPr>
          </a:p>
          <a:p>
            <a:pPr marL="400050" indent="-285750" algn="just">
              <a:buClr>
                <a:schemeClr val="dk1"/>
              </a:buClr>
              <a:buSzPts val="1400"/>
              <a:buFont typeface="Arial"/>
              <a:buChar char="•"/>
            </a:pPr>
            <a:r>
              <a:rPr lang="en-US" sz="1400">
                <a:highlight>
                  <a:srgbClr val="FFFFFF"/>
                </a:highlight>
              </a:rPr>
              <a:t>RAG stands for Retrieval-Augmented Generation</a:t>
            </a:r>
            <a:endParaRPr lang="en-US"/>
          </a:p>
          <a:p>
            <a:pPr marL="400050" indent="-285750" algn="just">
              <a:buClr>
                <a:schemeClr val="dk1"/>
              </a:buClr>
              <a:buSzPts val="1400"/>
              <a:buFont typeface="Arial"/>
              <a:buChar char="•"/>
            </a:pPr>
            <a:r>
              <a:rPr lang="en-US" sz="1400">
                <a:highlight>
                  <a:srgbClr val="FFFFFF"/>
                </a:highlight>
              </a:rPr>
              <a:t>It's an advanced technique used in Large Language Models (LLMs)</a:t>
            </a:r>
            <a:endParaRPr lang="en-US"/>
          </a:p>
          <a:p>
            <a:pPr marL="400050" indent="-285750" algn="just">
              <a:buClr>
                <a:schemeClr val="dk1"/>
              </a:buClr>
              <a:buSzPts val="1400"/>
              <a:buFont typeface="Arial"/>
              <a:buChar char="•"/>
            </a:pPr>
            <a:r>
              <a:rPr lang="en-US" sz="1400">
                <a:highlight>
                  <a:srgbClr val="FFFFFF"/>
                </a:highlight>
              </a:rPr>
              <a:t>RAG combines retrieval and generation processes to enhance the capabilities of LLMs</a:t>
            </a:r>
            <a:endParaRPr lang="en-US"/>
          </a:p>
          <a:p>
            <a:pPr marL="400050" indent="-285750" algn="just">
              <a:buClr>
                <a:schemeClr val="dk1"/>
              </a:buClr>
              <a:buSzPts val="1400"/>
              <a:buFont typeface="Arial"/>
              <a:buChar char="•"/>
            </a:pPr>
            <a:r>
              <a:rPr lang="en-US" sz="1400">
                <a:highlight>
                  <a:srgbClr val="FFFFFF"/>
                </a:highlight>
              </a:rPr>
              <a:t>In RAG, the model retrieves relevant information from a knowledge base or external sources</a:t>
            </a:r>
            <a:endParaRPr lang="en-US"/>
          </a:p>
          <a:p>
            <a:pPr marL="400050" indent="-285750" algn="just">
              <a:buClr>
                <a:schemeClr val="dk1"/>
              </a:buClr>
              <a:buSzPts val="1400"/>
              <a:buFont typeface="Arial"/>
              <a:buChar char="•"/>
            </a:pPr>
            <a:r>
              <a:rPr lang="en-US" sz="1400">
                <a:highlight>
                  <a:srgbClr val="FFFFFF"/>
                </a:highlight>
              </a:rPr>
              <a:t>This retrieved information is then used in conjunction with the model's internal knowledge to generate coherent and contextually relevant responses</a:t>
            </a:r>
            <a:endParaRPr lang="en-US"/>
          </a:p>
          <a:p>
            <a:pPr marL="400050" indent="-285750" algn="just">
              <a:buClr>
                <a:schemeClr val="dk1"/>
              </a:buClr>
              <a:buSzPts val="1400"/>
              <a:buFont typeface="Arial"/>
              <a:buChar char="•"/>
            </a:pPr>
            <a:r>
              <a:rPr lang="en-US" sz="1400">
                <a:highlight>
                  <a:srgbClr val="FFFFFF"/>
                </a:highlight>
              </a:rPr>
              <a:t>RAG enables LLMs to produce higher-quality and more context-aware outputs compared to traditional generation methods</a:t>
            </a:r>
            <a:endParaRPr lang="en-US"/>
          </a:p>
          <a:p>
            <a:pPr marL="400050" indent="-285750" algn="just">
              <a:buClr>
                <a:schemeClr val="dk1"/>
              </a:buClr>
              <a:buSzPts val="1400"/>
              <a:buFont typeface="Arial"/>
              <a:buChar char="•"/>
            </a:pPr>
            <a:r>
              <a:rPr lang="en-US" sz="1400">
                <a:highlight>
                  <a:srgbClr val="FFFFFF"/>
                </a:highlight>
              </a:rPr>
              <a:t>Essentially, RAG empowers LLMs to leverage external knowledge for improved performance in various natural language processing tasks</a:t>
            </a:r>
            <a:endParaRPr lang="en-US"/>
          </a:p>
          <a:p>
            <a:pPr marL="425450" indent="-285750" algn="just">
              <a:lnSpc>
                <a:spcPct val="115000"/>
              </a:lnSpc>
              <a:spcBef>
                <a:spcPts val="1500"/>
              </a:spcBef>
              <a:buClr>
                <a:schemeClr val="dk1"/>
              </a:buClr>
              <a:buSzPts val="1400"/>
              <a:buFont typeface="Arial"/>
              <a:buChar char="•"/>
            </a:pPr>
            <a:endParaRPr lang="en-US" sz="1400">
              <a:highlight>
                <a:srgbClr val="FFFFFF"/>
              </a:highlight>
            </a:endParaRPr>
          </a:p>
          <a:p>
            <a:pPr marL="127000" indent="0" algn="just">
              <a:lnSpc>
                <a:spcPct val="115000"/>
              </a:lnSpc>
              <a:spcBef>
                <a:spcPts val="0"/>
              </a:spcBef>
              <a:buClr>
                <a:schemeClr val="dk1"/>
              </a:buClr>
              <a:buSzPts val="1600"/>
              <a:buFont typeface="Arial" panose="020B0604020202020204" pitchFamily="34" charset="0"/>
              <a:buNone/>
            </a:pPr>
            <a:endParaRPr lang="en-US" sz="1400">
              <a:solidFill>
                <a:srgbClr val="202124"/>
              </a:solidFill>
              <a:highlight>
                <a:srgbClr val="FFFFFF"/>
              </a:highlight>
              <a:latin typeface="Roboto"/>
              <a:ea typeface="Roboto"/>
              <a:cs typeface="Roboto"/>
            </a:endParaRPr>
          </a:p>
          <a:p>
            <a:pPr marL="0" indent="0" algn="just">
              <a:buFont typeface="Arial" panose="020B0604020202020204" pitchFamily="34" charset="0"/>
              <a:buNone/>
            </a:pPr>
            <a:r>
              <a:rPr lang="en-US" sz="1500" b="1"/>
              <a:t>Retrieval Augmented Generation (RAG) is an advanced artificial intelligence (AI) technique that combines information retrieval with text generation, allowing AI models to retrieve relevant information from a knowledge source and incorporate it into generated text.</a:t>
            </a:r>
          </a:p>
          <a:p>
            <a:pPr>
              <a:buFont typeface="Arial" panose="020B0604020202020204" pitchFamily="34" charset="0"/>
              <a:buNone/>
            </a:pPr>
            <a:endParaRPr lang="en-US"/>
          </a:p>
          <a:p>
            <a:pPr indent="-114300">
              <a:spcBef>
                <a:spcPts val="0"/>
              </a:spcBef>
              <a:buFont typeface="Arial" panose="020B0604020202020204" pitchFamily="34" charset="0"/>
              <a:buNone/>
            </a:pPr>
            <a:endParaRPr lang="en-US" dirty="0"/>
          </a:p>
        </p:txBody>
      </p:sp>
    </p:spTree>
    <p:extLst>
      <p:ext uri="{BB962C8B-B14F-4D97-AF65-F5344CB8AC3E}">
        <p14:creationId xmlns:p14="http://schemas.microsoft.com/office/powerpoint/2010/main" val="3061448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76CBA-279E-5C30-7996-7E6B28700574}"/>
              </a:ext>
            </a:extLst>
          </p:cNvPr>
          <p:cNvSpPr>
            <a:spLocks noGrp="1"/>
          </p:cNvSpPr>
          <p:nvPr>
            <p:ph type="title"/>
          </p:nvPr>
        </p:nvSpPr>
        <p:spPr/>
        <p:txBody>
          <a:bodyPr/>
          <a:lstStyle/>
          <a:p>
            <a:r>
              <a:rPr lang="en-US" dirty="0"/>
              <a:t>Why Important</a:t>
            </a:r>
          </a:p>
        </p:txBody>
      </p:sp>
      <p:sp>
        <p:nvSpPr>
          <p:cNvPr id="4" name="Text Placeholder 2">
            <a:extLst>
              <a:ext uri="{FF2B5EF4-FFF2-40B4-BE49-F238E27FC236}">
                <a16:creationId xmlns:a16="http://schemas.microsoft.com/office/drawing/2014/main" id="{0D14E3B5-4B75-AE01-38DB-75002A034845}"/>
              </a:ext>
            </a:extLst>
          </p:cNvPr>
          <p:cNvSpPr txBox="1">
            <a:spLocks/>
          </p:cNvSpPr>
          <p:nvPr/>
        </p:nvSpPr>
        <p:spPr>
          <a:xfrm>
            <a:off x="838200" y="1570175"/>
            <a:ext cx="10293016" cy="4627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highlight>
                  <a:srgbClr val="FFFFFF"/>
                </a:highlight>
              </a:rPr>
              <a:t>You can think of the LLM as an over-enthusiastic new employee who refuses to stay informed with current events but will always answer every question with absolute </a:t>
            </a:r>
            <a:r>
              <a:rPr lang="en-US" sz="1400" dirty="0" err="1">
                <a:highlight>
                  <a:srgbClr val="FFFFFF"/>
                </a:highlight>
              </a:rPr>
              <a:t>confidence.Unfortunately</a:t>
            </a:r>
            <a:r>
              <a:rPr lang="en-US" sz="1400" dirty="0">
                <a:highlight>
                  <a:srgbClr val="FFFFFF"/>
                </a:highlight>
              </a:rPr>
              <a:t>, such an attitude can negatively impact user trust and is not something you want your chatbots to emulate!</a:t>
            </a:r>
          </a:p>
          <a:p>
            <a:endParaRPr lang="en-US" sz="1400" dirty="0">
              <a:highlight>
                <a:srgbClr val="FFFFFF"/>
              </a:highlight>
            </a:endParaRPr>
          </a:p>
          <a:p>
            <a:r>
              <a:rPr lang="en-US" sz="1400" dirty="0">
                <a:highlight>
                  <a:srgbClr val="FFFFFF"/>
                </a:highlight>
              </a:rPr>
              <a:t>RAG is one approach to solving some of these challenges. It redirects the LLM to retrieve relevant information from authoritative, pre-determined knowledge sources. </a:t>
            </a:r>
          </a:p>
          <a:p>
            <a:endParaRPr lang="en-US" sz="1400" dirty="0">
              <a:highlight>
                <a:srgbClr val="FFFFFF"/>
              </a:highlight>
            </a:endParaRPr>
          </a:p>
          <a:p>
            <a:r>
              <a:rPr lang="en-US" sz="1400" dirty="0">
                <a:highlight>
                  <a:srgbClr val="FFFFFF"/>
                </a:highlight>
              </a:rPr>
              <a:t>Organizations have greater control over the generated text output, and users gain insights into how the LLM generates the response.</a:t>
            </a:r>
          </a:p>
          <a:p>
            <a:endParaRPr lang="en-US" sz="1400" dirty="0">
              <a:highlight>
                <a:srgbClr val="FFFFFF"/>
              </a:highlight>
            </a:endParaRPr>
          </a:p>
        </p:txBody>
      </p:sp>
      <p:pic>
        <p:nvPicPr>
          <p:cNvPr id="7" name="Picture 6" descr="A screenshot of a computer&#10;&#10;Description automatically generated">
            <a:extLst>
              <a:ext uri="{FF2B5EF4-FFF2-40B4-BE49-F238E27FC236}">
                <a16:creationId xmlns:a16="http://schemas.microsoft.com/office/drawing/2014/main" id="{A9247112-402F-32E8-3B99-5E6ED43AD7C2}"/>
              </a:ext>
            </a:extLst>
          </p:cNvPr>
          <p:cNvPicPr>
            <a:picLocks noChangeAspect="1"/>
          </p:cNvPicPr>
          <p:nvPr/>
        </p:nvPicPr>
        <p:blipFill>
          <a:blip r:embed="rId2"/>
          <a:stretch>
            <a:fillRect/>
          </a:stretch>
        </p:blipFill>
        <p:spPr>
          <a:xfrm>
            <a:off x="1465948" y="4148964"/>
            <a:ext cx="5615890" cy="2277721"/>
          </a:xfrm>
          <a:prstGeom prst="rect">
            <a:avLst/>
          </a:prstGeom>
          <a:ln w="19050">
            <a:solidFill>
              <a:schemeClr val="tx1">
                <a:lumMod val="85000"/>
                <a:lumOff val="15000"/>
              </a:schemeClr>
            </a:solidFill>
          </a:ln>
        </p:spPr>
      </p:pic>
      <p:pic>
        <p:nvPicPr>
          <p:cNvPr id="9" name="Picture 8" descr="A screenshot of a graph&#10;&#10;Description automatically generated">
            <a:extLst>
              <a:ext uri="{FF2B5EF4-FFF2-40B4-BE49-F238E27FC236}">
                <a16:creationId xmlns:a16="http://schemas.microsoft.com/office/drawing/2014/main" id="{052DE90F-4DA5-0289-9B44-1760EE9E31A9}"/>
              </a:ext>
            </a:extLst>
          </p:cNvPr>
          <p:cNvPicPr>
            <a:picLocks noChangeAspect="1"/>
          </p:cNvPicPr>
          <p:nvPr/>
        </p:nvPicPr>
        <p:blipFill>
          <a:blip r:embed="rId3"/>
          <a:stretch>
            <a:fillRect/>
          </a:stretch>
        </p:blipFill>
        <p:spPr>
          <a:xfrm>
            <a:off x="7632700" y="4148964"/>
            <a:ext cx="1760832" cy="2472048"/>
          </a:xfrm>
          <a:prstGeom prst="rect">
            <a:avLst/>
          </a:prstGeom>
          <a:ln w="19050">
            <a:solidFill>
              <a:schemeClr val="tx1">
                <a:lumMod val="85000"/>
                <a:lumOff val="15000"/>
              </a:schemeClr>
            </a:solidFill>
          </a:ln>
        </p:spPr>
      </p:pic>
    </p:spTree>
    <p:extLst>
      <p:ext uri="{BB962C8B-B14F-4D97-AF65-F5344CB8AC3E}">
        <p14:creationId xmlns:p14="http://schemas.microsoft.com/office/powerpoint/2010/main" val="250280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4EE50B-7A29-9703-0369-A5007D3A0093}"/>
              </a:ext>
            </a:extLst>
          </p:cNvPr>
          <p:cNvPicPr>
            <a:picLocks noChangeAspect="1"/>
          </p:cNvPicPr>
          <p:nvPr/>
        </p:nvPicPr>
        <p:blipFill rotWithShape="1">
          <a:blip r:embed="rId2"/>
          <a:srcRect t="13793"/>
          <a:stretch/>
        </p:blipFill>
        <p:spPr>
          <a:xfrm>
            <a:off x="438150" y="1714499"/>
            <a:ext cx="6100676" cy="4286251"/>
          </a:xfrm>
          <a:prstGeom prst="rect">
            <a:avLst/>
          </a:prstGeom>
        </p:spPr>
      </p:pic>
      <p:sp>
        <p:nvSpPr>
          <p:cNvPr id="7" name="TextBox 6">
            <a:extLst>
              <a:ext uri="{FF2B5EF4-FFF2-40B4-BE49-F238E27FC236}">
                <a16:creationId xmlns:a16="http://schemas.microsoft.com/office/drawing/2014/main" id="{F0D45FEC-2624-A598-EA92-E7C723053F77}"/>
              </a:ext>
            </a:extLst>
          </p:cNvPr>
          <p:cNvSpPr txBox="1"/>
          <p:nvPr/>
        </p:nvSpPr>
        <p:spPr>
          <a:xfrm>
            <a:off x="7272337" y="599718"/>
            <a:ext cx="4359762" cy="5909310"/>
          </a:xfrm>
          <a:prstGeom prst="rect">
            <a:avLst/>
          </a:prstGeom>
          <a:noFill/>
        </p:spPr>
        <p:txBody>
          <a:bodyPr wrap="square">
            <a:spAutoFit/>
          </a:bodyPr>
          <a:lstStyle/>
          <a:p>
            <a:r>
              <a:rPr lang="en-US" b="0" i="0" dirty="0">
                <a:effectLst/>
                <a:latin typeface="-apple-system"/>
              </a:rPr>
              <a:t>1 𝗧𝗵𝗲 𝗣𝗿𝗼𝗺𝗽𝘁 : Users provide the initial prompt for the chatbot, outlining their expectations for the output.</a:t>
            </a:r>
            <a:br>
              <a:rPr lang="en-US" dirty="0"/>
            </a:br>
            <a:br>
              <a:rPr lang="en-US" dirty="0"/>
            </a:br>
            <a:r>
              <a:rPr lang="en-US" b="0" i="0" dirty="0">
                <a:effectLst/>
                <a:latin typeface="-apple-system"/>
              </a:rPr>
              <a:t>2 𝗖𝗼𝗻𝘁𝗲𝘅𝘁𝘂𝗮𝗹 𝗦𝗲𝗮𝗿𝗰𝗵: An external program searches and retrieves contextual information from various sources such as document repositories, databases, or APIs.</a:t>
            </a:r>
            <a:br>
              <a:rPr lang="en-US" dirty="0"/>
            </a:br>
            <a:br>
              <a:rPr lang="en-US" dirty="0"/>
            </a:br>
            <a:r>
              <a:rPr lang="en-US" dirty="0"/>
              <a:t>3</a:t>
            </a:r>
            <a:r>
              <a:rPr lang="en-US" b="0" i="0" dirty="0">
                <a:effectLst/>
                <a:latin typeface="-apple-system"/>
              </a:rPr>
              <a:t> 𝗣𝗿𝗼𝗺𝗽𝘁 𝗔𝘂𝗴𝗺𝗲𝗻𝘁𝗮𝘁𝗶𝗼𝗻 : The retrieved context is injected into the original prompt, enriching it with factual and relevant data.</a:t>
            </a:r>
            <a:br>
              <a:rPr lang="en-US" dirty="0"/>
            </a:br>
            <a:br>
              <a:rPr lang="en-US" dirty="0"/>
            </a:br>
            <a:r>
              <a:rPr lang="en-US" dirty="0"/>
              <a:t>4</a:t>
            </a:r>
            <a:r>
              <a:rPr lang="en-US" b="0" i="0" dirty="0">
                <a:effectLst/>
                <a:latin typeface="-apple-system"/>
              </a:rPr>
              <a:t> 𝗜𝗻𝗳𝗲𝗿𝗲𝗻𝗰𝗲: The LLM generates responses with enhanced accuracy, leveraging the factual data.</a:t>
            </a:r>
            <a:br>
              <a:rPr lang="en-US" dirty="0"/>
            </a:br>
            <a:br>
              <a:rPr lang="en-US" dirty="0"/>
            </a:br>
            <a:r>
              <a:rPr lang="en-US" dirty="0"/>
              <a:t>5</a:t>
            </a:r>
            <a:r>
              <a:rPr lang="en-US" b="0" i="0" dirty="0">
                <a:effectLst/>
                <a:latin typeface="-apple-system"/>
              </a:rPr>
              <a:t> 𝗥𝗲𝘀𝗽𝗼𝗻𝘀𝗲: The LLM sends back the response to the chatbot, providing factually correct and contextually relevant information.</a:t>
            </a:r>
            <a:endParaRPr lang="en-US" dirty="0"/>
          </a:p>
        </p:txBody>
      </p:sp>
      <p:sp>
        <p:nvSpPr>
          <p:cNvPr id="8" name="Title 1">
            <a:extLst>
              <a:ext uri="{FF2B5EF4-FFF2-40B4-BE49-F238E27FC236}">
                <a16:creationId xmlns:a16="http://schemas.microsoft.com/office/drawing/2014/main" id="{33A0F6F7-954C-ECFC-DF33-010E8CF96AE2}"/>
              </a:ext>
            </a:extLst>
          </p:cNvPr>
          <p:cNvSpPr>
            <a:spLocks noGrp="1"/>
          </p:cNvSpPr>
          <p:nvPr>
            <p:ph type="title"/>
          </p:nvPr>
        </p:nvSpPr>
        <p:spPr>
          <a:xfrm>
            <a:off x="438150" y="214631"/>
            <a:ext cx="10515600" cy="1325563"/>
          </a:xfrm>
        </p:spPr>
        <p:txBody>
          <a:bodyPr/>
          <a:lstStyle/>
          <a:p>
            <a:r>
              <a:rPr lang="en-US" dirty="0"/>
              <a:t>Simple…RAG Architecture  </a:t>
            </a:r>
          </a:p>
        </p:txBody>
      </p:sp>
    </p:spTree>
    <p:extLst>
      <p:ext uri="{BB962C8B-B14F-4D97-AF65-F5344CB8AC3E}">
        <p14:creationId xmlns:p14="http://schemas.microsoft.com/office/powerpoint/2010/main" val="1112112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6DDC6-CC1F-E6AC-8E64-E2E916943A4D}"/>
              </a:ext>
            </a:extLst>
          </p:cNvPr>
          <p:cNvSpPr>
            <a:spLocks noGrp="1"/>
          </p:cNvSpPr>
          <p:nvPr>
            <p:ph type="title"/>
          </p:nvPr>
        </p:nvSpPr>
        <p:spPr>
          <a:xfrm>
            <a:off x="438150" y="214631"/>
            <a:ext cx="10515600" cy="1325563"/>
          </a:xfrm>
        </p:spPr>
        <p:txBody>
          <a:bodyPr/>
          <a:lstStyle/>
          <a:p>
            <a:r>
              <a:rPr lang="en-US" dirty="0"/>
              <a:t>Detailed…RAG Architecture  </a:t>
            </a:r>
          </a:p>
        </p:txBody>
      </p:sp>
      <p:pic>
        <p:nvPicPr>
          <p:cNvPr id="4" name="Picture 3" descr="A diagram of a process&#10;&#10;Description automatically generated">
            <a:extLst>
              <a:ext uri="{FF2B5EF4-FFF2-40B4-BE49-F238E27FC236}">
                <a16:creationId xmlns:a16="http://schemas.microsoft.com/office/drawing/2014/main" id="{A9E3A180-CBFC-1397-6682-1D134133AB53}"/>
              </a:ext>
            </a:extLst>
          </p:cNvPr>
          <p:cNvPicPr>
            <a:picLocks noChangeAspect="1"/>
          </p:cNvPicPr>
          <p:nvPr/>
        </p:nvPicPr>
        <p:blipFill>
          <a:blip r:embed="rId2"/>
          <a:stretch>
            <a:fillRect/>
          </a:stretch>
        </p:blipFill>
        <p:spPr>
          <a:xfrm>
            <a:off x="1549831" y="1540194"/>
            <a:ext cx="9092338" cy="5172462"/>
          </a:xfrm>
          <a:prstGeom prst="rect">
            <a:avLst/>
          </a:prstGeom>
        </p:spPr>
      </p:pic>
    </p:spTree>
    <p:extLst>
      <p:ext uri="{BB962C8B-B14F-4D97-AF65-F5344CB8AC3E}">
        <p14:creationId xmlns:p14="http://schemas.microsoft.com/office/powerpoint/2010/main" val="3683896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454A2-6004-FC59-849E-5ECD33323F41}"/>
              </a:ext>
            </a:extLst>
          </p:cNvPr>
          <p:cNvSpPr>
            <a:spLocks noGrp="1"/>
          </p:cNvSpPr>
          <p:nvPr>
            <p:ph type="title"/>
          </p:nvPr>
        </p:nvSpPr>
        <p:spPr/>
        <p:txBody>
          <a:bodyPr/>
          <a:lstStyle/>
          <a:p>
            <a:r>
              <a:rPr lang="en-US" dirty="0"/>
              <a:t>Overview</a:t>
            </a:r>
          </a:p>
        </p:txBody>
      </p:sp>
      <p:sp>
        <p:nvSpPr>
          <p:cNvPr id="4" name="Google Shape;348;g27476ab32b1_0_39">
            <a:extLst>
              <a:ext uri="{FF2B5EF4-FFF2-40B4-BE49-F238E27FC236}">
                <a16:creationId xmlns:a16="http://schemas.microsoft.com/office/drawing/2014/main" id="{7F92E450-5D4D-370B-46CB-B3C96DBA8BDA}"/>
              </a:ext>
            </a:extLst>
          </p:cNvPr>
          <p:cNvSpPr txBox="1">
            <a:spLocks/>
          </p:cNvSpPr>
          <p:nvPr/>
        </p:nvSpPr>
        <p:spPr>
          <a:xfrm>
            <a:off x="595518" y="1227275"/>
            <a:ext cx="7176884" cy="4628100"/>
          </a:xfrm>
          <a:prstGeom prst="rect">
            <a:avLst/>
          </a:prstGeom>
          <a:noFill/>
          <a:ln>
            <a:noFill/>
          </a:ln>
        </p:spPr>
        <p:txBody>
          <a:bodyPr spcFirstLastPara="1" vert="horz" wrap="square" lIns="91425" tIns="45700" rIns="91425" bIns="45700" rtlCol="0" anchor="t" anchorCtr="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a:lnSpc>
                <a:spcPct val="115000"/>
              </a:lnSpc>
              <a:spcBef>
                <a:spcPts val="1500"/>
              </a:spcBef>
              <a:buFont typeface="Arial"/>
              <a:buChar char="•"/>
            </a:pPr>
            <a:endParaRPr lang="en-US" sz="1400" dirty="0">
              <a:highlight>
                <a:srgbClr val="FFFFFF"/>
              </a:highlight>
            </a:endParaRPr>
          </a:p>
          <a:p>
            <a:pPr marL="342900">
              <a:lnSpc>
                <a:spcPct val="114999"/>
              </a:lnSpc>
              <a:spcBef>
                <a:spcPts val="1500"/>
              </a:spcBef>
              <a:buFont typeface="Arial"/>
              <a:buChar char="•"/>
            </a:pPr>
            <a:r>
              <a:rPr lang="en-US" sz="1400" dirty="0">
                <a:highlight>
                  <a:srgbClr val="FFFFFF"/>
                </a:highlight>
              </a:rPr>
              <a:t>Retrieval Augmented Generation (RAG) can be likened to a </a:t>
            </a:r>
            <a:r>
              <a:rPr lang="en-US" sz="1400" b="1" dirty="0">
                <a:highlight>
                  <a:srgbClr val="FFFFFF"/>
                </a:highlight>
              </a:rPr>
              <a:t>detective (retriever)</a:t>
            </a:r>
            <a:r>
              <a:rPr lang="en-US" sz="1400" dirty="0">
                <a:highlight>
                  <a:srgbClr val="FFFFFF"/>
                </a:highlight>
              </a:rPr>
              <a:t> and </a:t>
            </a:r>
            <a:r>
              <a:rPr lang="en-US" sz="1400" b="1" dirty="0">
                <a:highlight>
                  <a:srgbClr val="FFFFFF"/>
                </a:highlight>
              </a:rPr>
              <a:t>storyteller (generator)</a:t>
            </a:r>
            <a:r>
              <a:rPr lang="en-US" sz="1400" dirty="0">
                <a:highlight>
                  <a:srgbClr val="FFFFFF"/>
                </a:highlight>
              </a:rPr>
              <a:t> duo. Imagine you are trying to solve a complex mystery. The detective's role is to gather clues, evidence, and historical records related to the case.</a:t>
            </a:r>
            <a:endParaRPr lang="en-US" sz="1400" dirty="0"/>
          </a:p>
          <a:p>
            <a:pPr marL="342900">
              <a:lnSpc>
                <a:spcPct val="114999"/>
              </a:lnSpc>
              <a:spcBef>
                <a:spcPts val="1500"/>
              </a:spcBef>
              <a:buFont typeface="Arial"/>
              <a:buChar char="•"/>
            </a:pPr>
            <a:r>
              <a:rPr lang="en-US" sz="1400" dirty="0">
                <a:highlight>
                  <a:srgbClr val="FFFFFF"/>
                </a:highlight>
              </a:rPr>
              <a:t>Once the detective has compiled this information, the storyteller designs a compelling narrative that weaves together the facts and presents a coherent story. In the context of AI, RAG operates similarly. </a:t>
            </a:r>
          </a:p>
          <a:p>
            <a:pPr marL="342900">
              <a:lnSpc>
                <a:spcPct val="114999"/>
              </a:lnSpc>
              <a:spcBef>
                <a:spcPts val="1500"/>
              </a:spcBef>
              <a:buFont typeface="Arial"/>
              <a:buChar char="•"/>
            </a:pPr>
            <a:r>
              <a:rPr lang="en-US" sz="1400" dirty="0">
                <a:highlight>
                  <a:srgbClr val="FFFFFF"/>
                </a:highlight>
              </a:rPr>
              <a:t>The </a:t>
            </a:r>
            <a:r>
              <a:rPr lang="en-US" sz="1400" b="1" dirty="0">
                <a:highlight>
                  <a:srgbClr val="FFFFFF"/>
                </a:highlight>
              </a:rPr>
              <a:t>Retriever Component</a:t>
            </a:r>
            <a:r>
              <a:rPr lang="en-US" sz="1400" dirty="0">
                <a:highlight>
                  <a:srgbClr val="FFFFFF"/>
                </a:highlight>
              </a:rPr>
              <a:t> acts as the detective, scouring databases, documents, and knowledge sources for relevant information and evidence. It compiles a comprehensive set of facts and data points.</a:t>
            </a:r>
            <a:endParaRPr lang="en-US" sz="1400" dirty="0"/>
          </a:p>
          <a:p>
            <a:pPr marL="342900">
              <a:lnSpc>
                <a:spcPct val="114999"/>
              </a:lnSpc>
              <a:spcBef>
                <a:spcPts val="1500"/>
              </a:spcBef>
              <a:buFont typeface="Arial"/>
              <a:buChar char="•"/>
            </a:pPr>
            <a:r>
              <a:rPr lang="en-US" sz="1400" dirty="0">
                <a:highlight>
                  <a:srgbClr val="FFFFFF"/>
                </a:highlight>
              </a:rPr>
              <a:t>The </a:t>
            </a:r>
            <a:r>
              <a:rPr lang="en-US" sz="1400" b="1" dirty="0">
                <a:highlight>
                  <a:srgbClr val="FFFFFF"/>
                </a:highlight>
              </a:rPr>
              <a:t>Generator Component</a:t>
            </a:r>
            <a:r>
              <a:rPr lang="en-US" sz="1400" dirty="0">
                <a:highlight>
                  <a:srgbClr val="FFFFFF"/>
                </a:highlight>
              </a:rPr>
              <a:t> assumes the role of the storyteller.  Taking the collected information and transforming it into a coherent and engaging narrative, presenting a clear and detailed account of the mystery, much like a detective novel author.</a:t>
            </a:r>
            <a:endParaRPr lang="en-US" sz="1400" dirty="0"/>
          </a:p>
          <a:p>
            <a:pPr marL="742950" indent="-285750">
              <a:lnSpc>
                <a:spcPct val="115000"/>
              </a:lnSpc>
              <a:spcBef>
                <a:spcPts val="0"/>
              </a:spcBef>
              <a:buFont typeface="Arial"/>
              <a:buChar char="•"/>
            </a:pPr>
            <a:endParaRPr lang="en-US" sz="1400" dirty="0">
              <a:solidFill>
                <a:srgbClr val="28292B"/>
              </a:solidFill>
              <a:highlight>
                <a:srgbClr val="FFFFFF"/>
              </a:highlight>
            </a:endParaRPr>
          </a:p>
          <a:p>
            <a:pPr marL="0" indent="0" algn="just">
              <a:buFont typeface="Arial" panose="020B0604020202020204" pitchFamily="34" charset="0"/>
              <a:buNone/>
            </a:pPr>
            <a:endParaRPr lang="en-US" sz="1400" dirty="0">
              <a:solidFill>
                <a:srgbClr val="000000"/>
              </a:solidFill>
            </a:endParaRPr>
          </a:p>
          <a:p>
            <a:pPr marL="0" indent="0" algn="just">
              <a:buFont typeface="Arial" panose="020B0604020202020204" pitchFamily="34" charset="0"/>
              <a:buNone/>
            </a:pPr>
            <a:r>
              <a:rPr lang="en-US" sz="1400" dirty="0">
                <a:solidFill>
                  <a:srgbClr val="000000"/>
                </a:solidFill>
              </a:rPr>
              <a:t>This analogy illustrates how RAG combines the investigative power of retrieval with the creative skills of text generation to produce informative and engaging content, just as our detective and storyteller work together to unravel and present a compelling mystery.</a:t>
            </a:r>
            <a:endParaRPr lang="en-US" sz="1400" b="1" dirty="0">
              <a:solidFill>
                <a:srgbClr val="000000"/>
              </a:solidFill>
            </a:endParaRPr>
          </a:p>
          <a:p>
            <a:pPr indent="-114300">
              <a:spcBef>
                <a:spcPts val="0"/>
              </a:spcBef>
              <a:buFont typeface="Arial" panose="020B0604020202020204" pitchFamily="34" charset="0"/>
              <a:buNone/>
            </a:pPr>
            <a:endParaRPr lang="en-US" dirty="0"/>
          </a:p>
        </p:txBody>
      </p:sp>
    </p:spTree>
    <p:extLst>
      <p:ext uri="{BB962C8B-B14F-4D97-AF65-F5344CB8AC3E}">
        <p14:creationId xmlns:p14="http://schemas.microsoft.com/office/powerpoint/2010/main" val="3887116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A1F85-60ED-7EB5-012F-2A00252231F0}"/>
              </a:ext>
            </a:extLst>
          </p:cNvPr>
          <p:cNvSpPr>
            <a:spLocks noGrp="1"/>
          </p:cNvSpPr>
          <p:nvPr>
            <p:ph type="title"/>
          </p:nvPr>
        </p:nvSpPr>
        <p:spPr/>
        <p:txBody>
          <a:bodyPr/>
          <a:lstStyle/>
          <a:p>
            <a:r>
              <a:rPr lang="en-US" dirty="0"/>
              <a:t>External Data</a:t>
            </a:r>
          </a:p>
        </p:txBody>
      </p:sp>
      <p:sp>
        <p:nvSpPr>
          <p:cNvPr id="4" name="Google Shape;330;p5">
            <a:extLst>
              <a:ext uri="{FF2B5EF4-FFF2-40B4-BE49-F238E27FC236}">
                <a16:creationId xmlns:a16="http://schemas.microsoft.com/office/drawing/2014/main" id="{3A476257-7404-E496-EB94-177500A9C8DB}"/>
              </a:ext>
            </a:extLst>
          </p:cNvPr>
          <p:cNvSpPr txBox="1">
            <a:spLocks/>
          </p:cNvSpPr>
          <p:nvPr/>
        </p:nvSpPr>
        <p:spPr>
          <a:xfrm>
            <a:off x="680105" y="1465008"/>
            <a:ext cx="6220758" cy="5089780"/>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panose="020B0604020202020204" pitchFamily="34" charset="0"/>
              <a:buNone/>
            </a:pPr>
            <a:r>
              <a:rPr lang="en-US" sz="1600" b="1" dirty="0">
                <a:solidFill>
                  <a:srgbClr val="333333"/>
                </a:solidFill>
              </a:rPr>
              <a:t>External data</a:t>
            </a:r>
            <a:endParaRPr lang="en-US" sz="1600" dirty="0"/>
          </a:p>
          <a:p>
            <a:pPr algn="just">
              <a:buFont typeface="Arial" panose="020B0604020202020204" pitchFamily="34" charset="0"/>
              <a:buNone/>
            </a:pPr>
            <a:r>
              <a:rPr lang="en-US" sz="1400" dirty="0">
                <a:solidFill>
                  <a:srgbClr val="333333"/>
                </a:solidFill>
              </a:rPr>
              <a:t>The new data outside of the LLM's original training data set is called external data. It can come from multiple data sources, such as a APIs, databases, or document repositories. The data may exist in various formats like files, database records, or long-form text.</a:t>
            </a:r>
            <a:endParaRPr lang="en-US" dirty="0"/>
          </a:p>
          <a:p>
            <a:pPr algn="just">
              <a:buClr>
                <a:srgbClr val="D6001C"/>
              </a:buClr>
              <a:buFont typeface="Arial" panose="020B0604020202020204" pitchFamily="34" charset="0"/>
              <a:buNone/>
            </a:pPr>
            <a:endParaRPr lang="en-US" sz="1400" b="1" dirty="0">
              <a:solidFill>
                <a:srgbClr val="333333"/>
              </a:solidFill>
              <a:ea typeface="Roboto"/>
            </a:endParaRPr>
          </a:p>
          <a:p>
            <a:pPr algn="just">
              <a:buFont typeface="Arial" panose="020B0604020202020204" pitchFamily="34" charset="0"/>
              <a:buNone/>
            </a:pPr>
            <a:r>
              <a:rPr lang="en-US" sz="1600" b="1" dirty="0">
                <a:solidFill>
                  <a:srgbClr val="232F3E"/>
                </a:solidFill>
              </a:rPr>
              <a:t>Vector embeddings</a:t>
            </a:r>
            <a:endParaRPr lang="en-US" sz="1600" b="1" dirty="0"/>
          </a:p>
          <a:p>
            <a:pPr algn="just"/>
            <a:r>
              <a:rPr lang="en-US" sz="1400" dirty="0">
                <a:solidFill>
                  <a:srgbClr val="333333"/>
                </a:solidFill>
                <a:highlight>
                  <a:srgbClr val="FFFFFF"/>
                </a:highlight>
                <a:ea typeface="Roboto"/>
              </a:rPr>
              <a:t>ML models cannot interpret information intelligibly in their raw format and require numerical data as input. They use neural network embeddings to convert real-word information into numerical representations called vectors.</a:t>
            </a:r>
          </a:p>
          <a:p>
            <a:pPr algn="just"/>
            <a:r>
              <a:rPr lang="en-US" sz="1400" dirty="0">
                <a:highlight>
                  <a:srgbClr val="FFFFFF"/>
                </a:highlight>
                <a:ea typeface="Roboto"/>
              </a:rPr>
              <a:t>Vectors are numerical values that represent information in a multi-dimensional space</a:t>
            </a:r>
          </a:p>
          <a:p>
            <a:pPr algn="just">
              <a:buClr>
                <a:srgbClr val="D6001C"/>
              </a:buClr>
            </a:pPr>
            <a:r>
              <a:rPr lang="en-US" sz="1400" dirty="0">
                <a:solidFill>
                  <a:srgbClr val="333333"/>
                </a:solidFill>
                <a:highlight>
                  <a:srgbClr val="FFFFFF"/>
                </a:highlight>
                <a:ea typeface="Roboto"/>
              </a:rPr>
              <a:t> Embedding vectors encode non-numerical data into a series of values that ML models can understand and relate. Example: </a:t>
            </a:r>
            <a:endParaRPr lang="en-US" sz="1400" dirty="0">
              <a:highlight>
                <a:srgbClr val="FFFFFF"/>
              </a:highlight>
              <a:ea typeface="Roboto"/>
            </a:endParaRPr>
          </a:p>
          <a:p>
            <a:pPr marL="114300" indent="0" algn="just">
              <a:buClr>
                <a:srgbClr val="D6001C"/>
              </a:buClr>
              <a:buFont typeface="Arial" panose="020B0604020202020204" pitchFamily="34" charset="0"/>
              <a:buNone/>
            </a:pPr>
            <a:r>
              <a:rPr lang="en-US" sz="1300" i="1" dirty="0">
                <a:solidFill>
                  <a:srgbClr val="333333"/>
                </a:solidFill>
                <a:highlight>
                  <a:srgbClr val="FFFFFF"/>
                </a:highlight>
                <a:ea typeface="Roboto"/>
              </a:rPr>
              <a:t>  The Conference (Horror, 2023, Movie)   </a:t>
            </a:r>
            <a:r>
              <a:rPr lang="en-US" sz="1300" b="1" i="1" dirty="0">
                <a:solidFill>
                  <a:srgbClr val="333333"/>
                </a:solidFill>
                <a:highlight>
                  <a:srgbClr val="FFFFFF"/>
                </a:highlight>
                <a:ea typeface="Roboto"/>
              </a:rPr>
              <a:t>           </a:t>
            </a:r>
            <a:r>
              <a:rPr lang="en-US" sz="1300" i="1" dirty="0">
                <a:solidFill>
                  <a:srgbClr val="333333"/>
                </a:solidFill>
                <a:highlight>
                  <a:srgbClr val="FFFFFF"/>
                </a:highlight>
                <a:ea typeface="Roboto"/>
              </a:rPr>
              <a:t>The Conference (</a:t>
            </a:r>
            <a:r>
              <a:rPr lang="en-US" sz="1300" b="1" i="1" dirty="0">
                <a:solidFill>
                  <a:srgbClr val="333333"/>
                </a:solidFill>
                <a:highlight>
                  <a:srgbClr val="FFFFFF"/>
                </a:highlight>
                <a:ea typeface="Roboto"/>
              </a:rPr>
              <a:t>1.2, 2023, 20.0</a:t>
            </a:r>
            <a:r>
              <a:rPr lang="en-US" sz="1300" i="1" dirty="0">
                <a:solidFill>
                  <a:srgbClr val="333333"/>
                </a:solidFill>
                <a:highlight>
                  <a:srgbClr val="FFFFFF"/>
                </a:highlight>
                <a:ea typeface="Roboto"/>
              </a:rPr>
              <a:t>)</a:t>
            </a:r>
            <a:endParaRPr lang="en-US" sz="1300" b="1" dirty="0">
              <a:solidFill>
                <a:srgbClr val="28292B"/>
              </a:solidFill>
              <a:highlight>
                <a:srgbClr val="FFFFFF"/>
              </a:highlight>
              <a:ea typeface="Roboto"/>
            </a:endParaRPr>
          </a:p>
          <a:p>
            <a:pPr marL="114300" indent="0" algn="just">
              <a:buFont typeface="Arial" panose="020B0604020202020204" pitchFamily="34" charset="0"/>
              <a:buNone/>
            </a:pPr>
            <a:r>
              <a:rPr lang="en-US" sz="1300" i="1" dirty="0">
                <a:solidFill>
                  <a:srgbClr val="333333"/>
                </a:solidFill>
                <a:highlight>
                  <a:srgbClr val="FFFFFF"/>
                </a:highlight>
                <a:ea typeface="Roboto"/>
              </a:rPr>
              <a:t>  </a:t>
            </a:r>
            <a:r>
              <a:rPr lang="en-US" sz="1300" i="1" dirty="0">
                <a:highlight>
                  <a:srgbClr val="FFFFFF"/>
                </a:highlight>
                <a:ea typeface="Roboto"/>
              </a:rPr>
              <a:t>Tales from the Crypt (Horror, 1989, TV Show, Season 7)   </a:t>
            </a:r>
            <a:r>
              <a:rPr lang="en-US" sz="1300" b="1" i="1" dirty="0">
                <a:highlight>
                  <a:srgbClr val="FFFFFF"/>
                </a:highlight>
                <a:ea typeface="Roboto"/>
              </a:rPr>
              <a:t>           </a:t>
            </a:r>
            <a:r>
              <a:rPr lang="en-US" sz="1100" i="1" dirty="0">
                <a:highlight>
                  <a:srgbClr val="FFFFFF"/>
                </a:highlight>
                <a:ea typeface="Roboto"/>
              </a:rPr>
              <a:t>Tales from the Crypt</a:t>
            </a:r>
            <a:r>
              <a:rPr lang="en-US" sz="1300" i="1" dirty="0">
                <a:highlight>
                  <a:srgbClr val="FFFFFF"/>
                </a:highlight>
                <a:ea typeface="Roboto"/>
              </a:rPr>
              <a:t> (</a:t>
            </a:r>
            <a:r>
              <a:rPr lang="en-US" sz="1300" b="1" i="1" dirty="0">
                <a:highlight>
                  <a:srgbClr val="FFFFFF"/>
                </a:highlight>
                <a:ea typeface="Roboto"/>
              </a:rPr>
              <a:t>1.2, 1989, 36.7</a:t>
            </a:r>
            <a:r>
              <a:rPr lang="en-US" sz="1300" i="1" dirty="0">
                <a:highlight>
                  <a:srgbClr val="FFFFFF"/>
                </a:highlight>
                <a:ea typeface="Roboto"/>
              </a:rPr>
              <a:t>)</a:t>
            </a:r>
            <a:endParaRPr lang="en-US" sz="1600" b="1" dirty="0">
              <a:solidFill>
                <a:srgbClr val="333333"/>
              </a:solidFill>
              <a:highlight>
                <a:srgbClr val="FFFFFF"/>
              </a:highlight>
              <a:ea typeface="Roboto"/>
            </a:endParaRPr>
          </a:p>
          <a:p>
            <a:pPr indent="-317500" algn="just">
              <a:lnSpc>
                <a:spcPct val="114999"/>
              </a:lnSpc>
              <a:spcBef>
                <a:spcPts val="1500"/>
              </a:spcBef>
              <a:buClr>
                <a:srgbClr val="D6001C"/>
              </a:buClr>
            </a:pPr>
            <a:endParaRPr lang="en-US" sz="1400" b="1" dirty="0">
              <a:solidFill>
                <a:srgbClr val="333333"/>
              </a:solidFill>
              <a:highlight>
                <a:srgbClr val="FFFFFF"/>
              </a:highlight>
              <a:ea typeface="Roboto"/>
            </a:endParaRPr>
          </a:p>
          <a:p>
            <a:pPr algn="just">
              <a:buClr>
                <a:srgbClr val="D6001C"/>
              </a:buClr>
            </a:pPr>
            <a:endParaRPr lang="en-US" sz="1400" b="1" dirty="0">
              <a:solidFill>
                <a:srgbClr val="333333"/>
              </a:solidFill>
              <a:highlight>
                <a:srgbClr val="FFFFFF"/>
              </a:highlight>
              <a:ea typeface="Roboto"/>
            </a:endParaRPr>
          </a:p>
          <a:p>
            <a:pPr marL="114300" indent="0" algn="just">
              <a:buClr>
                <a:srgbClr val="D6001C"/>
              </a:buClr>
              <a:buFont typeface="Arial" panose="020B0604020202020204" pitchFamily="34" charset="0"/>
              <a:buNone/>
            </a:pPr>
            <a:endParaRPr lang="en-US" sz="1400" b="1" dirty="0">
              <a:solidFill>
                <a:srgbClr val="333333"/>
              </a:solidFill>
              <a:highlight>
                <a:srgbClr val="FFFFFF"/>
              </a:highlight>
              <a:ea typeface="Roboto"/>
            </a:endParaRPr>
          </a:p>
          <a:p>
            <a:pPr indent="-317500" algn="just">
              <a:lnSpc>
                <a:spcPct val="114999"/>
              </a:lnSpc>
              <a:spcBef>
                <a:spcPts val="1500"/>
              </a:spcBef>
              <a:buClr>
                <a:srgbClr val="D6001C"/>
              </a:buClr>
            </a:pPr>
            <a:endParaRPr lang="en-US" sz="1400" dirty="0">
              <a:solidFill>
                <a:srgbClr val="333333"/>
              </a:solidFill>
              <a:highlight>
                <a:srgbClr val="FFFFFF"/>
              </a:highlight>
              <a:ea typeface="Roboto"/>
            </a:endParaRPr>
          </a:p>
          <a:p>
            <a:pPr indent="-317500" algn="just">
              <a:lnSpc>
                <a:spcPct val="114999"/>
              </a:lnSpc>
              <a:spcBef>
                <a:spcPts val="1500"/>
              </a:spcBef>
              <a:buClr>
                <a:srgbClr val="28292B"/>
              </a:buClr>
              <a:buSzPts val="1400"/>
            </a:pPr>
            <a:endParaRPr lang="en-US" sz="1400" dirty="0">
              <a:solidFill>
                <a:srgbClr val="333333"/>
              </a:solidFill>
              <a:highlight>
                <a:srgbClr val="FFFFFF"/>
              </a:highlight>
              <a:ea typeface="Roboto"/>
            </a:endParaRPr>
          </a:p>
          <a:p>
            <a:pPr marL="139700" indent="0" algn="just">
              <a:lnSpc>
                <a:spcPct val="115000"/>
              </a:lnSpc>
              <a:spcBef>
                <a:spcPts val="1500"/>
              </a:spcBef>
              <a:buClr>
                <a:srgbClr val="28292B"/>
              </a:buClr>
              <a:buSzPts val="1400"/>
              <a:buFont typeface="Arial" panose="020B0604020202020204" pitchFamily="34" charset="0"/>
              <a:buNone/>
            </a:pPr>
            <a:endParaRPr lang="en-US" sz="1400" dirty="0">
              <a:solidFill>
                <a:srgbClr val="28292B"/>
              </a:solidFill>
              <a:highlight>
                <a:srgbClr val="FFFFFF"/>
              </a:highlight>
              <a:ea typeface="Roboto"/>
            </a:endParaRPr>
          </a:p>
          <a:p>
            <a:pPr marL="127000" indent="0" algn="just">
              <a:lnSpc>
                <a:spcPct val="115000"/>
              </a:lnSpc>
              <a:spcBef>
                <a:spcPts val="0"/>
              </a:spcBef>
              <a:buClr>
                <a:srgbClr val="28292B"/>
              </a:buClr>
              <a:buSzPts val="1600"/>
              <a:buFont typeface="Arial" panose="020B0604020202020204" pitchFamily="34" charset="0"/>
              <a:buNone/>
            </a:pPr>
            <a:endParaRPr lang="en-US" sz="1400" dirty="0">
              <a:solidFill>
                <a:srgbClr val="202124"/>
              </a:solidFill>
              <a:highlight>
                <a:srgbClr val="FFFFFF"/>
              </a:highlight>
              <a:latin typeface="Roboto"/>
              <a:ea typeface="Roboto"/>
              <a:cs typeface="Roboto"/>
            </a:endParaRPr>
          </a:p>
          <a:p>
            <a:pPr indent="-114300">
              <a:spcBef>
                <a:spcPts val="0"/>
              </a:spcBef>
              <a:buClr>
                <a:srgbClr val="D6001C"/>
              </a:buClr>
              <a:buFont typeface="Arial" panose="020B0604020202020204" pitchFamily="34" charset="0"/>
              <a:buNone/>
            </a:pPr>
            <a:endParaRPr lang="en-GB" dirty="0">
              <a:solidFill>
                <a:srgbClr val="3C3E41"/>
              </a:solidFill>
              <a:ea typeface="Roboto"/>
            </a:endParaRPr>
          </a:p>
        </p:txBody>
      </p:sp>
      <p:pic>
        <p:nvPicPr>
          <p:cNvPr id="6" name="Picture 5" descr="A screenshot of a computer&#10;&#10;Description automatically generated">
            <a:extLst>
              <a:ext uri="{FF2B5EF4-FFF2-40B4-BE49-F238E27FC236}">
                <a16:creationId xmlns:a16="http://schemas.microsoft.com/office/drawing/2014/main" id="{9C3AE4D1-3028-BF1C-BAE9-E14D70CA45BD}"/>
              </a:ext>
            </a:extLst>
          </p:cNvPr>
          <p:cNvPicPr>
            <a:picLocks noChangeAspect="1"/>
          </p:cNvPicPr>
          <p:nvPr/>
        </p:nvPicPr>
        <p:blipFill>
          <a:blip r:embed="rId2"/>
          <a:stretch>
            <a:fillRect/>
          </a:stretch>
        </p:blipFill>
        <p:spPr>
          <a:xfrm>
            <a:off x="7935912" y="1522158"/>
            <a:ext cx="3417888" cy="4696840"/>
          </a:xfrm>
          <a:prstGeom prst="rect">
            <a:avLst/>
          </a:prstGeom>
          <a:ln w="57150">
            <a:solidFill>
              <a:schemeClr val="tx1">
                <a:lumMod val="85000"/>
                <a:lumOff val="15000"/>
              </a:schemeClr>
            </a:solidFill>
          </a:ln>
        </p:spPr>
      </p:pic>
    </p:spTree>
    <p:extLst>
      <p:ext uri="{BB962C8B-B14F-4D97-AF65-F5344CB8AC3E}">
        <p14:creationId xmlns:p14="http://schemas.microsoft.com/office/powerpoint/2010/main" val="481365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A1BA-2BB2-10C2-6EEB-537C47CDE71B}"/>
              </a:ext>
            </a:extLst>
          </p:cNvPr>
          <p:cNvSpPr>
            <a:spLocks noGrp="1"/>
          </p:cNvSpPr>
          <p:nvPr>
            <p:ph type="title"/>
          </p:nvPr>
        </p:nvSpPr>
        <p:spPr/>
        <p:txBody>
          <a:bodyPr/>
          <a:lstStyle/>
          <a:p>
            <a:r>
              <a:rPr lang="en-US" dirty="0"/>
              <a:t>Vector DB</a:t>
            </a:r>
          </a:p>
        </p:txBody>
      </p:sp>
      <p:sp>
        <p:nvSpPr>
          <p:cNvPr id="4" name="Google Shape;330;p5">
            <a:extLst>
              <a:ext uri="{FF2B5EF4-FFF2-40B4-BE49-F238E27FC236}">
                <a16:creationId xmlns:a16="http://schemas.microsoft.com/office/drawing/2014/main" id="{0DC40C78-F365-8C45-DA72-8DFF7C26BD60}"/>
              </a:ext>
            </a:extLst>
          </p:cNvPr>
          <p:cNvSpPr txBox="1">
            <a:spLocks/>
          </p:cNvSpPr>
          <p:nvPr/>
        </p:nvSpPr>
        <p:spPr>
          <a:xfrm>
            <a:off x="495300" y="1705517"/>
            <a:ext cx="4805363" cy="3870435"/>
          </a:xfrm>
          <a:prstGeom prst="rect">
            <a:avLst/>
          </a:prstGeom>
          <a:noFill/>
          <a:ln>
            <a:noFill/>
          </a:ln>
        </p:spPr>
        <p:txBody>
          <a:bodyPr spcFirstLastPara="1" vert="horz" wrap="square" lIns="91425" tIns="45700" rIns="91425" bIns="45700" rtlCol="0" anchor="t" anchorCtr="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panose="020B0604020202020204" pitchFamily="34" charset="0"/>
              <a:buNone/>
            </a:pPr>
            <a:r>
              <a:rPr lang="en-US" sz="1600" b="1" dirty="0">
                <a:solidFill>
                  <a:srgbClr val="232F3E"/>
                </a:solidFill>
              </a:rPr>
              <a:t>Vector DB</a:t>
            </a:r>
          </a:p>
          <a:p>
            <a:pPr algn="just">
              <a:buFont typeface="Arial" panose="020B0604020202020204" pitchFamily="34" charset="0"/>
              <a:buNone/>
            </a:pPr>
            <a:endParaRPr lang="en-US" sz="1600" b="1" dirty="0">
              <a:solidFill>
                <a:srgbClr val="232F3E"/>
              </a:solidFill>
              <a:ea typeface="Roboto"/>
            </a:endParaRPr>
          </a:p>
          <a:p>
            <a:pPr algn="just">
              <a:buClr>
                <a:srgbClr val="D6001C"/>
              </a:buClr>
            </a:pPr>
            <a:r>
              <a:rPr lang="en-US" sz="1400" dirty="0">
                <a:solidFill>
                  <a:srgbClr val="333333"/>
                </a:solidFill>
                <a:highlight>
                  <a:srgbClr val="FFFFFF"/>
                </a:highlight>
                <a:ea typeface="Roboto"/>
              </a:rPr>
              <a:t>Vector DB is a database that stores embeddings of words, phrases, or documents along with their corresponding identifiers.</a:t>
            </a:r>
          </a:p>
          <a:p>
            <a:pPr algn="just">
              <a:buClr>
                <a:srgbClr val="D6001C"/>
              </a:buClr>
            </a:pPr>
            <a:r>
              <a:rPr lang="en-US" sz="1400" dirty="0">
                <a:solidFill>
                  <a:srgbClr val="333333"/>
                </a:solidFill>
                <a:highlight>
                  <a:srgbClr val="FFFFFF"/>
                </a:highlight>
                <a:ea typeface="Roboto"/>
              </a:rPr>
              <a:t>It allows for fast and scalable retrieval of similar items based on their vector representations.</a:t>
            </a:r>
            <a:endParaRPr lang="en-US" sz="1400" dirty="0"/>
          </a:p>
          <a:p>
            <a:pPr algn="just">
              <a:buClr>
                <a:srgbClr val="D6001C"/>
              </a:buClr>
            </a:pPr>
            <a:r>
              <a:rPr lang="en-US" sz="1400" dirty="0">
                <a:solidFill>
                  <a:srgbClr val="333333"/>
                </a:solidFill>
                <a:highlight>
                  <a:srgbClr val="FFFFFF"/>
                </a:highlight>
                <a:ea typeface="Roboto"/>
              </a:rPr>
              <a:t>Vector DBs enable efficient retrieval of relevant information during the retrieval phase of RAG, improving the contextual relevance and quality of generated responses.</a:t>
            </a:r>
            <a:endParaRPr lang="en-US" dirty="0"/>
          </a:p>
          <a:p>
            <a:pPr algn="just">
              <a:buClr>
                <a:srgbClr val="D6001C"/>
              </a:buClr>
            </a:pPr>
            <a:r>
              <a:rPr lang="en-US" sz="1400" b="1" dirty="0">
                <a:solidFill>
                  <a:srgbClr val="1A1A30"/>
                </a:solidFill>
                <a:highlight>
                  <a:srgbClr val="FFFFFF"/>
                </a:highlight>
                <a:ea typeface="Roboto"/>
              </a:rPr>
              <a:t>Data Chunking</a:t>
            </a:r>
            <a:r>
              <a:rPr lang="en-US" sz="1400" dirty="0">
                <a:solidFill>
                  <a:srgbClr val="1A1A30"/>
                </a:solidFill>
                <a:highlight>
                  <a:srgbClr val="FFFFFF"/>
                </a:highlight>
                <a:ea typeface="Roboto"/>
              </a:rPr>
              <a:t>: Before the retrieval model can search through the data, it's typically divided into manageable "chunks" or segments.</a:t>
            </a:r>
            <a:endParaRPr lang="en-US" sz="1400" dirty="0">
              <a:solidFill>
                <a:srgbClr val="333333"/>
              </a:solidFill>
              <a:highlight>
                <a:srgbClr val="FFFFFF"/>
              </a:highlight>
              <a:ea typeface="Roboto"/>
            </a:endParaRPr>
          </a:p>
          <a:p>
            <a:pPr algn="just"/>
            <a:r>
              <a:rPr lang="en-US" sz="1400" dirty="0">
                <a:solidFill>
                  <a:srgbClr val="1A1A30"/>
                </a:solidFill>
                <a:highlight>
                  <a:srgbClr val="FFFFFF"/>
                </a:highlight>
                <a:ea typeface="Roboto"/>
              </a:rPr>
              <a:t>Vector DB Examples : Chroma, Pinecone, </a:t>
            </a:r>
            <a:r>
              <a:rPr lang="en-US" sz="1400" dirty="0" err="1">
                <a:solidFill>
                  <a:srgbClr val="1A1A30"/>
                </a:solidFill>
                <a:highlight>
                  <a:srgbClr val="FFFFFF"/>
                </a:highlight>
                <a:ea typeface="Roboto"/>
              </a:rPr>
              <a:t>Weaviate</a:t>
            </a:r>
            <a:r>
              <a:rPr lang="en-US" sz="1400" dirty="0">
                <a:solidFill>
                  <a:srgbClr val="1A1A30"/>
                </a:solidFill>
                <a:highlight>
                  <a:srgbClr val="FFFFFF"/>
                </a:highlight>
                <a:ea typeface="Roboto"/>
              </a:rPr>
              <a:t>, Elasticsearch</a:t>
            </a:r>
          </a:p>
          <a:p>
            <a:pPr marL="0" indent="0" algn="just">
              <a:buClr>
                <a:srgbClr val="D6001C"/>
              </a:buClr>
              <a:buNone/>
            </a:pPr>
            <a:endParaRPr lang="en-US" sz="1400" b="1" dirty="0">
              <a:solidFill>
                <a:srgbClr val="333333"/>
              </a:solidFill>
              <a:highlight>
                <a:srgbClr val="FFFFFF"/>
              </a:highlight>
              <a:ea typeface="Roboto"/>
            </a:endParaRPr>
          </a:p>
          <a:p>
            <a:pPr marL="114300" indent="0" algn="just">
              <a:buClr>
                <a:srgbClr val="D6001C"/>
              </a:buClr>
              <a:buFont typeface="Arial" panose="020B0604020202020204" pitchFamily="34" charset="0"/>
              <a:buNone/>
            </a:pPr>
            <a:endParaRPr lang="en-US" sz="1400" b="1" dirty="0">
              <a:solidFill>
                <a:srgbClr val="333333"/>
              </a:solidFill>
              <a:highlight>
                <a:srgbClr val="FFFFFF"/>
              </a:highlight>
              <a:ea typeface="Roboto"/>
            </a:endParaRPr>
          </a:p>
          <a:p>
            <a:pPr marL="0" indent="0" algn="just">
              <a:lnSpc>
                <a:spcPct val="114999"/>
              </a:lnSpc>
              <a:spcBef>
                <a:spcPts val="1500"/>
              </a:spcBef>
              <a:buClr>
                <a:srgbClr val="28292B"/>
              </a:buClr>
              <a:buSzPts val="1400"/>
              <a:buNone/>
            </a:pPr>
            <a:endParaRPr lang="en-US" sz="1400" dirty="0">
              <a:solidFill>
                <a:srgbClr val="333333"/>
              </a:solidFill>
              <a:highlight>
                <a:srgbClr val="FFFFFF"/>
              </a:highlight>
              <a:ea typeface="Roboto"/>
            </a:endParaRPr>
          </a:p>
          <a:p>
            <a:pPr marL="139700" indent="0" algn="just">
              <a:lnSpc>
                <a:spcPct val="115000"/>
              </a:lnSpc>
              <a:spcBef>
                <a:spcPts val="1500"/>
              </a:spcBef>
              <a:buClr>
                <a:srgbClr val="28292B"/>
              </a:buClr>
              <a:buSzPts val="1400"/>
              <a:buFont typeface="Arial" panose="020B0604020202020204" pitchFamily="34" charset="0"/>
              <a:buNone/>
            </a:pPr>
            <a:endParaRPr lang="en-US" sz="1400" dirty="0">
              <a:solidFill>
                <a:srgbClr val="28292B"/>
              </a:solidFill>
              <a:highlight>
                <a:srgbClr val="FFFFFF"/>
              </a:highlight>
              <a:ea typeface="Roboto"/>
            </a:endParaRPr>
          </a:p>
          <a:p>
            <a:pPr marL="127000" indent="0" algn="just">
              <a:lnSpc>
                <a:spcPct val="115000"/>
              </a:lnSpc>
              <a:spcBef>
                <a:spcPts val="0"/>
              </a:spcBef>
              <a:buClr>
                <a:srgbClr val="28292B"/>
              </a:buClr>
              <a:buSzPts val="1600"/>
              <a:buFont typeface="Arial" panose="020B0604020202020204" pitchFamily="34" charset="0"/>
              <a:buNone/>
            </a:pPr>
            <a:endParaRPr lang="en-US" sz="1400" dirty="0">
              <a:solidFill>
                <a:srgbClr val="202124"/>
              </a:solidFill>
              <a:highlight>
                <a:srgbClr val="FFFFFF"/>
              </a:highlight>
              <a:latin typeface="Roboto"/>
              <a:ea typeface="Roboto"/>
              <a:cs typeface="Roboto"/>
            </a:endParaRPr>
          </a:p>
          <a:p>
            <a:pPr indent="-114300">
              <a:spcBef>
                <a:spcPts val="0"/>
              </a:spcBef>
              <a:buClr>
                <a:srgbClr val="D6001C"/>
              </a:buClr>
              <a:buFont typeface="Arial" panose="020B0604020202020204" pitchFamily="34" charset="0"/>
              <a:buNone/>
            </a:pPr>
            <a:endParaRPr lang="en-GB" dirty="0">
              <a:solidFill>
                <a:srgbClr val="3C3E41"/>
              </a:solidFill>
              <a:ea typeface="Roboto"/>
            </a:endParaRPr>
          </a:p>
        </p:txBody>
      </p:sp>
      <p:pic>
        <p:nvPicPr>
          <p:cNvPr id="6" name="Picture 5" descr="A screenshot of a computer&#10;&#10;Description automatically generated">
            <a:extLst>
              <a:ext uri="{FF2B5EF4-FFF2-40B4-BE49-F238E27FC236}">
                <a16:creationId xmlns:a16="http://schemas.microsoft.com/office/drawing/2014/main" id="{BD2809A3-3439-AFA2-0DB8-12739A419A32}"/>
              </a:ext>
            </a:extLst>
          </p:cNvPr>
          <p:cNvPicPr>
            <a:picLocks noChangeAspect="1"/>
          </p:cNvPicPr>
          <p:nvPr/>
        </p:nvPicPr>
        <p:blipFill>
          <a:blip r:embed="rId2"/>
          <a:stretch>
            <a:fillRect/>
          </a:stretch>
        </p:blipFill>
        <p:spPr>
          <a:xfrm>
            <a:off x="5541819" y="1328737"/>
            <a:ext cx="6383481" cy="4966897"/>
          </a:xfrm>
          <a:prstGeom prst="rect">
            <a:avLst/>
          </a:prstGeom>
        </p:spPr>
      </p:pic>
      <p:sp>
        <p:nvSpPr>
          <p:cNvPr id="8" name="TextBox 7">
            <a:extLst>
              <a:ext uri="{FF2B5EF4-FFF2-40B4-BE49-F238E27FC236}">
                <a16:creationId xmlns:a16="http://schemas.microsoft.com/office/drawing/2014/main" id="{C6FB9D03-FA4B-3C32-6826-17DCBFABD1DF}"/>
              </a:ext>
            </a:extLst>
          </p:cNvPr>
          <p:cNvSpPr txBox="1"/>
          <p:nvPr/>
        </p:nvSpPr>
        <p:spPr>
          <a:xfrm>
            <a:off x="6953901" y="1027906"/>
            <a:ext cx="6100762" cy="1200329"/>
          </a:xfrm>
          <a:prstGeom prst="rect">
            <a:avLst/>
          </a:prstGeom>
          <a:noFill/>
        </p:spPr>
        <p:txBody>
          <a:bodyPr wrap="square">
            <a:spAutoFit/>
          </a:bodyPr>
          <a:lstStyle/>
          <a:p>
            <a:pPr algn="l" rtl="0"/>
            <a:r>
              <a:rPr lang="en-US" b="0" i="0" dirty="0">
                <a:solidFill>
                  <a:srgbClr val="000000"/>
                </a:solidFill>
                <a:effectLst/>
                <a:latin typeface="IBM Plex Mono" panose="020F0502020204030204" pitchFamily="34" charset="0"/>
              </a:rPr>
              <a:t>pip </a:t>
            </a:r>
            <a:r>
              <a:rPr lang="en-US" b="0" i="0" dirty="0">
                <a:solidFill>
                  <a:srgbClr val="0000FF"/>
                </a:solidFill>
                <a:effectLst/>
                <a:latin typeface="IBM Plex Mono" panose="020F0502020204030204" pitchFamily="34" charset="0"/>
              </a:rPr>
              <a:t>install</a:t>
            </a:r>
            <a:r>
              <a:rPr lang="en-US" b="0" i="0" dirty="0">
                <a:solidFill>
                  <a:srgbClr val="000000"/>
                </a:solidFill>
                <a:effectLst/>
                <a:latin typeface="IBM Plex Mono" panose="020F0502020204030204" pitchFamily="34" charset="0"/>
              </a:rPr>
              <a:t> </a:t>
            </a:r>
            <a:r>
              <a:rPr lang="en-US" b="0" i="0" dirty="0" err="1">
                <a:solidFill>
                  <a:srgbClr val="000000"/>
                </a:solidFill>
                <a:effectLst/>
                <a:latin typeface="IBM Plex Mono" panose="020F0502020204030204" pitchFamily="34" charset="0"/>
              </a:rPr>
              <a:t>chromadb</a:t>
            </a:r>
            <a:br>
              <a:rPr lang="en-US" b="0" i="0" dirty="0">
                <a:solidFill>
                  <a:srgbClr val="000000"/>
                </a:solidFill>
                <a:effectLst/>
                <a:latin typeface="IBM Plex Mono" panose="020F0502020204030204" pitchFamily="34" charset="0"/>
              </a:rPr>
            </a:br>
            <a:endParaRPr lang="en-US" b="0" i="0" dirty="0">
              <a:effectLst/>
              <a:latin typeface="IBM Plex Mono" panose="020F0502020204030204" pitchFamily="34" charset="0"/>
            </a:endParaRPr>
          </a:p>
          <a:p>
            <a:br>
              <a:rPr lang="en-US" dirty="0"/>
            </a:br>
            <a:endParaRPr lang="en-US" dirty="0"/>
          </a:p>
        </p:txBody>
      </p:sp>
    </p:spTree>
    <p:extLst>
      <p:ext uri="{BB962C8B-B14F-4D97-AF65-F5344CB8AC3E}">
        <p14:creationId xmlns:p14="http://schemas.microsoft.com/office/powerpoint/2010/main" val="275091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Vector Databases: Guiding Your Journey in the Generative AI Age | by Sagar  Patil | Artificial Intelligence in Plain English">
            <a:extLst>
              <a:ext uri="{FF2B5EF4-FFF2-40B4-BE49-F238E27FC236}">
                <a16:creationId xmlns:a16="http://schemas.microsoft.com/office/drawing/2014/main" id="{F46235BB-2639-658D-0910-8F2C9CD2A2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2617" y="3456781"/>
            <a:ext cx="7454957" cy="337026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What is a Vector Database? - Qdrant">
            <a:extLst>
              <a:ext uri="{FF2B5EF4-FFF2-40B4-BE49-F238E27FC236}">
                <a16:creationId xmlns:a16="http://schemas.microsoft.com/office/drawing/2014/main" id="{E8EC9D80-ED6E-24E4-4DE3-7B36643E86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33" t="12543" r="67774" b="12543"/>
          <a:stretch/>
        </p:blipFill>
        <p:spPr bwMode="auto">
          <a:xfrm>
            <a:off x="678657" y="106454"/>
            <a:ext cx="2757487" cy="33225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What is a Vector Database? - Qdrant">
            <a:extLst>
              <a:ext uri="{FF2B5EF4-FFF2-40B4-BE49-F238E27FC236}">
                <a16:creationId xmlns:a16="http://schemas.microsoft.com/office/drawing/2014/main" id="{72FC46F0-7247-90DB-1D8B-B56839B47A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765" t="12543" r="3321" b="12543"/>
          <a:stretch/>
        </p:blipFill>
        <p:spPr bwMode="auto">
          <a:xfrm>
            <a:off x="4233863" y="134235"/>
            <a:ext cx="3367088" cy="3322546"/>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9479CDEA-825E-BEB5-67BB-C8FCA912FFBB}"/>
              </a:ext>
            </a:extLst>
          </p:cNvPr>
          <p:cNvSpPr/>
          <p:nvPr/>
        </p:nvSpPr>
        <p:spPr>
          <a:xfrm>
            <a:off x="3436144" y="1985963"/>
            <a:ext cx="797719" cy="4143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1200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37;g27476ab32b1_0_16">
            <a:extLst>
              <a:ext uri="{FF2B5EF4-FFF2-40B4-BE49-F238E27FC236}">
                <a16:creationId xmlns:a16="http://schemas.microsoft.com/office/drawing/2014/main" id="{D7103BCA-D4A2-E8F0-29AF-A185BB448941}"/>
              </a:ext>
            </a:extLst>
          </p:cNvPr>
          <p:cNvSpPr txBox="1">
            <a:spLocks/>
          </p:cNvSpPr>
          <p:nvPr/>
        </p:nvSpPr>
        <p:spPr>
          <a:xfrm>
            <a:off x="278284" y="1401013"/>
            <a:ext cx="4709353" cy="4628100"/>
          </a:xfrm>
          <a:prstGeom prst="rect">
            <a:avLst/>
          </a:prstGeom>
          <a:noFill/>
          <a:ln>
            <a:noFill/>
          </a:ln>
        </p:spPr>
        <p:txBody>
          <a:bodyPr spcFirstLastPara="1" vert="horz" wrap="square" lIns="91425" tIns="45700" rIns="91425" bIns="45700" rtlCol="0" anchor="t" anchorCtr="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114300">
              <a:spcBef>
                <a:spcPts val="0"/>
              </a:spcBef>
              <a:buFont typeface="Arial" panose="020B0604020202020204" pitchFamily="34" charset="0"/>
              <a:buNone/>
            </a:pPr>
            <a:endParaRPr lang="en-US" sz="1400" dirty="0">
              <a:solidFill>
                <a:schemeClr val="dk1"/>
              </a:solidFill>
              <a:highlight>
                <a:srgbClr val="FFFFFF"/>
              </a:highlight>
            </a:endParaRPr>
          </a:p>
          <a:p>
            <a:pPr indent="-114300">
              <a:spcBef>
                <a:spcPts val="0"/>
              </a:spcBef>
              <a:buFont typeface="Arial" panose="020B0604020202020204" pitchFamily="34" charset="0"/>
              <a:buNone/>
            </a:pPr>
            <a:endParaRPr lang="en-US" sz="1400" dirty="0">
              <a:solidFill>
                <a:schemeClr val="dk1"/>
              </a:solidFill>
              <a:highlight>
                <a:schemeClr val="lt1"/>
              </a:highlight>
            </a:endParaRPr>
          </a:p>
          <a:p>
            <a:pPr marL="425450" indent="-285750" algn="just">
              <a:lnSpc>
                <a:spcPct val="115000"/>
              </a:lnSpc>
              <a:spcBef>
                <a:spcPts val="0"/>
              </a:spcBef>
              <a:buClr>
                <a:schemeClr val="dk1"/>
              </a:buClr>
              <a:buSzPts val="1400"/>
              <a:buFont typeface="Arial"/>
              <a:buChar char="•"/>
            </a:pPr>
            <a:endParaRPr lang="en-US" sz="1400" dirty="0">
              <a:solidFill>
                <a:srgbClr val="222222"/>
              </a:solidFill>
              <a:highlight>
                <a:srgbClr val="FFFFFF"/>
              </a:highlight>
            </a:endParaRPr>
          </a:p>
          <a:p>
            <a:pPr marL="425450" indent="-285750" algn="just">
              <a:lnSpc>
                <a:spcPct val="114999"/>
              </a:lnSpc>
              <a:spcBef>
                <a:spcPts val="0"/>
              </a:spcBef>
              <a:buClr>
                <a:schemeClr val="dk1"/>
              </a:buClr>
              <a:buSzPts val="1400"/>
              <a:buFont typeface="Arial"/>
              <a:buChar char="•"/>
            </a:pPr>
            <a:r>
              <a:rPr lang="en-US" sz="1400" dirty="0">
                <a:solidFill>
                  <a:srgbClr val="222222"/>
                </a:solidFill>
                <a:highlight>
                  <a:srgbClr val="FFFFFF"/>
                </a:highlight>
              </a:rPr>
              <a:t>A large language model (LLM) is a type of </a:t>
            </a:r>
            <a:r>
              <a:rPr lang="en-US" sz="1400" dirty="0">
                <a:highlight>
                  <a:srgbClr val="FFFFFF"/>
                </a:highlight>
              </a:rPr>
              <a:t>artificial intelligence</a:t>
            </a:r>
            <a:r>
              <a:rPr lang="en-US" sz="1400" dirty="0">
                <a:solidFill>
                  <a:srgbClr val="222222"/>
                </a:solidFill>
                <a:highlight>
                  <a:srgbClr val="FFFFFF"/>
                </a:highlight>
              </a:rPr>
              <a:t> program that can recognize and generate text, among other tasks.</a:t>
            </a:r>
            <a:endParaRPr lang="en-US" sz="1400" b="1" dirty="0">
              <a:solidFill>
                <a:schemeClr val="dk1"/>
              </a:solidFill>
              <a:highlight>
                <a:srgbClr val="FFFFFF"/>
              </a:highlight>
            </a:endParaRPr>
          </a:p>
          <a:p>
            <a:pPr marL="425450" indent="-285750" algn="just">
              <a:lnSpc>
                <a:spcPct val="114999"/>
              </a:lnSpc>
              <a:spcBef>
                <a:spcPts val="0"/>
              </a:spcBef>
              <a:buClr>
                <a:schemeClr val="dk1"/>
              </a:buClr>
              <a:buSzPts val="1400"/>
              <a:buFont typeface="Arial"/>
              <a:buChar char="•"/>
            </a:pPr>
            <a:endParaRPr lang="en-US" sz="1400" dirty="0">
              <a:solidFill>
                <a:srgbClr val="222222"/>
              </a:solidFill>
              <a:highlight>
                <a:schemeClr val="lt1"/>
              </a:highlight>
            </a:endParaRPr>
          </a:p>
          <a:p>
            <a:pPr marL="425450" indent="-285750" algn="just">
              <a:lnSpc>
                <a:spcPct val="115000"/>
              </a:lnSpc>
              <a:spcBef>
                <a:spcPts val="0"/>
              </a:spcBef>
              <a:buClr>
                <a:schemeClr val="dk1"/>
              </a:buClr>
              <a:buSzPts val="1400"/>
              <a:buFont typeface="Arial"/>
              <a:buChar char="•"/>
            </a:pPr>
            <a:r>
              <a:rPr lang="en-US" sz="1400" dirty="0">
                <a:solidFill>
                  <a:srgbClr val="333333"/>
                </a:solidFill>
                <a:highlight>
                  <a:schemeClr val="lt1"/>
                </a:highlight>
              </a:rPr>
              <a:t>LLM are very large  models that are pre-trained on vast amounts of data.</a:t>
            </a:r>
            <a:endParaRPr lang="en-US" sz="1400" dirty="0">
              <a:solidFill>
                <a:srgbClr val="333333"/>
              </a:solidFill>
              <a:highlight>
                <a:srgbClr val="FFFFFF"/>
              </a:highlight>
            </a:endParaRPr>
          </a:p>
          <a:p>
            <a:pPr marL="139700" indent="0" algn="just">
              <a:lnSpc>
                <a:spcPct val="114999"/>
              </a:lnSpc>
              <a:spcBef>
                <a:spcPts val="0"/>
              </a:spcBef>
              <a:buClr>
                <a:schemeClr val="dk1"/>
              </a:buClr>
              <a:buSzPts val="1400"/>
              <a:buNone/>
            </a:pPr>
            <a:endParaRPr lang="en-US" sz="1400" dirty="0">
              <a:solidFill>
                <a:srgbClr val="222222"/>
              </a:solidFill>
              <a:highlight>
                <a:srgbClr val="FFFFFF"/>
              </a:highlight>
            </a:endParaRPr>
          </a:p>
          <a:p>
            <a:pPr marL="425450" indent="-285750" algn="just">
              <a:lnSpc>
                <a:spcPct val="114999"/>
              </a:lnSpc>
              <a:spcBef>
                <a:spcPts val="0"/>
              </a:spcBef>
              <a:buClr>
                <a:schemeClr val="dk1"/>
              </a:buClr>
              <a:buSzPts val="1400"/>
              <a:buFont typeface="Arial"/>
              <a:buChar char="•"/>
            </a:pPr>
            <a:r>
              <a:rPr lang="en-US" sz="1400" dirty="0">
                <a:solidFill>
                  <a:srgbClr val="333333"/>
                </a:solidFill>
                <a:highlight>
                  <a:srgbClr val="FFFFFF"/>
                </a:highlight>
              </a:rPr>
              <a:t>It can perform completely different tasks such as answering questions, summarizing documents, translating languages and completing sentences.</a:t>
            </a:r>
          </a:p>
          <a:p>
            <a:pPr marL="425450" indent="-285750" algn="just">
              <a:lnSpc>
                <a:spcPct val="114999"/>
              </a:lnSpc>
              <a:spcBef>
                <a:spcPts val="0"/>
              </a:spcBef>
              <a:buClr>
                <a:schemeClr val="dk1"/>
              </a:buClr>
              <a:buSzPts val="1400"/>
              <a:buFont typeface="Arial"/>
              <a:buChar char="•"/>
            </a:pPr>
            <a:endParaRPr lang="en-US" sz="1400" dirty="0">
              <a:solidFill>
                <a:srgbClr val="333333"/>
              </a:solidFill>
              <a:highlight>
                <a:srgbClr val="FFFFFF"/>
              </a:highlight>
            </a:endParaRPr>
          </a:p>
          <a:p>
            <a:pPr marL="425450" indent="-285750" algn="just">
              <a:lnSpc>
                <a:spcPct val="114999"/>
              </a:lnSpc>
              <a:spcBef>
                <a:spcPts val="0"/>
              </a:spcBef>
              <a:buClr>
                <a:schemeClr val="dk1"/>
              </a:buClr>
              <a:buSzPts val="1400"/>
              <a:buFont typeface="Arial"/>
              <a:buChar char="•"/>
            </a:pPr>
            <a:r>
              <a:rPr lang="en-US" sz="1400" dirty="0">
                <a:solidFill>
                  <a:srgbClr val="333333"/>
                </a:solidFill>
                <a:highlight>
                  <a:srgbClr val="FFFFFF"/>
                </a:highlight>
              </a:rPr>
              <a:t>Chat GPT 4 has approximately </a:t>
            </a:r>
            <a:r>
              <a:rPr lang="en-US" sz="1400" b="1" dirty="0">
                <a:solidFill>
                  <a:srgbClr val="333333"/>
                </a:solidFill>
                <a:highlight>
                  <a:srgbClr val="FFFFFF"/>
                </a:highlight>
              </a:rPr>
              <a:t>~1 TRILLION parameters </a:t>
            </a:r>
          </a:p>
          <a:p>
            <a:pPr marL="425450" indent="-285750" algn="just">
              <a:lnSpc>
                <a:spcPct val="114999"/>
              </a:lnSpc>
              <a:spcBef>
                <a:spcPts val="0"/>
              </a:spcBef>
              <a:buClr>
                <a:schemeClr val="dk1"/>
              </a:buClr>
              <a:buSzPts val="1400"/>
              <a:buFont typeface="Arial"/>
              <a:buChar char="•"/>
            </a:pPr>
            <a:endParaRPr lang="en-US" sz="1400" dirty="0">
              <a:solidFill>
                <a:srgbClr val="333333"/>
              </a:solidFill>
              <a:highlight>
                <a:srgbClr val="FFFFFF"/>
              </a:highlight>
            </a:endParaRPr>
          </a:p>
          <a:p>
            <a:pPr marL="425450" indent="-285750" algn="just">
              <a:lnSpc>
                <a:spcPct val="114999"/>
              </a:lnSpc>
              <a:spcBef>
                <a:spcPts val="0"/>
              </a:spcBef>
              <a:buClr>
                <a:schemeClr val="dk1"/>
              </a:buClr>
              <a:buSzPts val="1400"/>
              <a:buFont typeface="Arial"/>
              <a:buChar char="•"/>
            </a:pPr>
            <a:r>
              <a:rPr lang="en-US" sz="1400" dirty="0">
                <a:solidFill>
                  <a:srgbClr val="333333"/>
                </a:solidFill>
                <a:highlight>
                  <a:schemeClr val="lt1"/>
                </a:highlight>
              </a:rPr>
              <a:t>Built on </a:t>
            </a:r>
            <a:r>
              <a:rPr lang="en-US" sz="1400" b="1" dirty="0">
                <a:solidFill>
                  <a:srgbClr val="333333"/>
                </a:solidFill>
                <a:highlight>
                  <a:schemeClr val="lt1"/>
                </a:highlight>
              </a:rPr>
              <a:t>transformer architecture </a:t>
            </a:r>
            <a:r>
              <a:rPr lang="en-US" sz="1400" dirty="0">
                <a:solidFill>
                  <a:srgbClr val="333333"/>
                </a:solidFill>
                <a:highlight>
                  <a:schemeClr val="lt1"/>
                </a:highlight>
              </a:rPr>
              <a:t>is a set of neural network that consist of an encoder and a decoder with self-attention capabilities. </a:t>
            </a:r>
            <a:endParaRPr lang="en-US" sz="1400" dirty="0">
              <a:solidFill>
                <a:srgbClr val="333333"/>
              </a:solidFill>
              <a:highlight>
                <a:srgbClr val="FFFFFF"/>
              </a:highlight>
            </a:endParaRPr>
          </a:p>
          <a:p>
            <a:pPr marL="139700" indent="0" algn="just">
              <a:lnSpc>
                <a:spcPct val="114999"/>
              </a:lnSpc>
              <a:spcBef>
                <a:spcPts val="0"/>
              </a:spcBef>
              <a:buClr>
                <a:schemeClr val="dk1"/>
              </a:buClr>
              <a:buSzPts val="1400"/>
              <a:buNone/>
            </a:pPr>
            <a:endParaRPr lang="en-US" sz="1400" dirty="0">
              <a:solidFill>
                <a:srgbClr val="222222"/>
              </a:solidFill>
              <a:highlight>
                <a:srgbClr val="FFFFFF"/>
              </a:highlight>
            </a:endParaRPr>
          </a:p>
        </p:txBody>
      </p:sp>
      <p:sp>
        <p:nvSpPr>
          <p:cNvPr id="6" name="Title 5">
            <a:extLst>
              <a:ext uri="{FF2B5EF4-FFF2-40B4-BE49-F238E27FC236}">
                <a16:creationId xmlns:a16="http://schemas.microsoft.com/office/drawing/2014/main" id="{84EB35AC-F781-3240-9A1F-9BCA2AD60D4C}"/>
              </a:ext>
            </a:extLst>
          </p:cNvPr>
          <p:cNvSpPr>
            <a:spLocks noGrp="1"/>
          </p:cNvSpPr>
          <p:nvPr>
            <p:ph type="title"/>
          </p:nvPr>
        </p:nvSpPr>
        <p:spPr/>
        <p:txBody>
          <a:bodyPr/>
          <a:lstStyle/>
          <a:p>
            <a:r>
              <a:rPr lang="en-US" dirty="0"/>
              <a:t>What is a </a:t>
            </a:r>
            <a:r>
              <a:rPr lang="en-US" b="1" dirty="0"/>
              <a:t>LLM</a:t>
            </a:r>
            <a:r>
              <a:rPr lang="en-US" dirty="0"/>
              <a:t> </a:t>
            </a:r>
          </a:p>
        </p:txBody>
      </p:sp>
      <p:pic>
        <p:nvPicPr>
          <p:cNvPr id="1026" name="Picture 2">
            <a:extLst>
              <a:ext uri="{FF2B5EF4-FFF2-40B4-BE49-F238E27FC236}">
                <a16:creationId xmlns:a16="http://schemas.microsoft.com/office/drawing/2014/main" id="{5AEB03AA-C2B1-6566-E680-0430C6BD65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56" t="9268" r="8706" b="9705"/>
          <a:stretch/>
        </p:blipFill>
        <p:spPr bwMode="auto">
          <a:xfrm>
            <a:off x="6096000" y="500063"/>
            <a:ext cx="5133975" cy="292893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A71025-6200-4F17-7EA2-9829B411453A}"/>
              </a:ext>
            </a:extLst>
          </p:cNvPr>
          <p:cNvSpPr txBox="1"/>
          <p:nvPr/>
        </p:nvSpPr>
        <p:spPr>
          <a:xfrm>
            <a:off x="6421582" y="3563938"/>
            <a:ext cx="5133975" cy="1169551"/>
          </a:xfrm>
          <a:prstGeom prst="rect">
            <a:avLst/>
          </a:prstGeom>
          <a:noFill/>
        </p:spPr>
        <p:txBody>
          <a:bodyPr wrap="square">
            <a:spAutoFit/>
          </a:bodyPr>
          <a:lstStyle/>
          <a:p>
            <a:r>
              <a:rPr lang="en-US" sz="1400" b="1" i="0" dirty="0">
                <a:solidFill>
                  <a:srgbClr val="0D0D0D"/>
                </a:solidFill>
                <a:effectLst/>
                <a:latin typeface="Söhne"/>
              </a:rPr>
              <a:t>Parameters</a:t>
            </a:r>
            <a:r>
              <a:rPr lang="en-US" sz="1400" b="0" i="0" dirty="0">
                <a:solidFill>
                  <a:srgbClr val="0D0D0D"/>
                </a:solidFill>
                <a:effectLst/>
                <a:latin typeface="Söhne"/>
              </a:rPr>
              <a:t>: elements of the model that are learned from the training data, that used to make predictions or generate text. These parameters are </a:t>
            </a:r>
            <a:r>
              <a:rPr lang="en-US" sz="1400" b="1" i="0" dirty="0">
                <a:solidFill>
                  <a:srgbClr val="0D0D0D"/>
                </a:solidFill>
                <a:effectLst/>
                <a:latin typeface="Söhne"/>
              </a:rPr>
              <a:t>numerical values stored </a:t>
            </a:r>
            <a:r>
              <a:rPr lang="en-US" sz="1400" b="0" i="0" dirty="0">
                <a:solidFill>
                  <a:srgbClr val="0D0D0D"/>
                </a:solidFill>
                <a:effectLst/>
                <a:latin typeface="Söhne"/>
              </a:rPr>
              <a:t>within the model's architecture, and they dictate how the model processes and responds to input data.</a:t>
            </a:r>
            <a:endParaRPr lang="en-US" sz="1400" dirty="0"/>
          </a:p>
        </p:txBody>
      </p:sp>
    </p:spTree>
    <p:extLst>
      <p:ext uri="{BB962C8B-B14F-4D97-AF65-F5344CB8AC3E}">
        <p14:creationId xmlns:p14="http://schemas.microsoft.com/office/powerpoint/2010/main" val="3451897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A8E01-8A0D-834F-5E05-16C973FF406A}"/>
              </a:ext>
            </a:extLst>
          </p:cNvPr>
          <p:cNvSpPr>
            <a:spLocks noGrp="1"/>
          </p:cNvSpPr>
          <p:nvPr>
            <p:ph type="title"/>
          </p:nvPr>
        </p:nvSpPr>
        <p:spPr/>
        <p:txBody>
          <a:bodyPr/>
          <a:lstStyle/>
          <a:p>
            <a:r>
              <a:rPr lang="en-US" dirty="0"/>
              <a:t>Retriever from Vector Store</a:t>
            </a:r>
          </a:p>
        </p:txBody>
      </p:sp>
      <p:sp>
        <p:nvSpPr>
          <p:cNvPr id="4" name="Google Shape;330;p5">
            <a:extLst>
              <a:ext uri="{FF2B5EF4-FFF2-40B4-BE49-F238E27FC236}">
                <a16:creationId xmlns:a16="http://schemas.microsoft.com/office/drawing/2014/main" id="{36519A12-40D1-546B-A8E5-2EA0D942F765}"/>
              </a:ext>
            </a:extLst>
          </p:cNvPr>
          <p:cNvSpPr txBox="1">
            <a:spLocks/>
          </p:cNvSpPr>
          <p:nvPr/>
        </p:nvSpPr>
        <p:spPr>
          <a:xfrm>
            <a:off x="816769" y="1181101"/>
            <a:ext cx="5434013" cy="2224087"/>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panose="020B0604020202020204" pitchFamily="34" charset="0"/>
              <a:buNone/>
            </a:pPr>
            <a:endParaRPr lang="en-US" sz="1600" b="1" dirty="0">
              <a:solidFill>
                <a:srgbClr val="232F3E"/>
              </a:solidFill>
              <a:ea typeface="Roboto"/>
            </a:endParaRPr>
          </a:p>
          <a:p>
            <a:pPr marL="114300" indent="0" algn="just">
              <a:buFont typeface="Arial" panose="020B0604020202020204" pitchFamily="34" charset="0"/>
              <a:buNone/>
            </a:pPr>
            <a:r>
              <a:rPr lang="en-US" sz="1600" b="1" dirty="0">
                <a:solidFill>
                  <a:srgbClr val="232F3E"/>
                </a:solidFill>
                <a:highlight>
                  <a:srgbClr val="FFFFFF"/>
                </a:highlight>
                <a:ea typeface="Roboto"/>
              </a:rPr>
              <a:t>RAG Retriever</a:t>
            </a:r>
            <a:endParaRPr lang="en-US" dirty="0"/>
          </a:p>
          <a:p>
            <a:pPr algn="just">
              <a:buClr>
                <a:srgbClr val="D6001C"/>
              </a:buClr>
            </a:pPr>
            <a:r>
              <a:rPr lang="en-US" sz="1400" dirty="0">
                <a:highlight>
                  <a:srgbClr val="FFFFFF"/>
                </a:highlight>
                <a:ea typeface="Roboto"/>
              </a:rPr>
              <a:t>The next step is to perform a relevancy search. The user query is converted to a vector representation and matched with the vector databases</a:t>
            </a:r>
          </a:p>
          <a:p>
            <a:pPr algn="just">
              <a:buClr>
                <a:srgbClr val="D6001C"/>
              </a:buClr>
            </a:pPr>
            <a:r>
              <a:rPr lang="en-US" sz="1400" dirty="0">
                <a:highlight>
                  <a:srgbClr val="FFFFFF"/>
                </a:highlight>
                <a:ea typeface="Roboto"/>
              </a:rPr>
              <a:t>The retriever component is responsible for efficiently identifying and extracting relevant information from a vast amount of data.</a:t>
            </a:r>
          </a:p>
          <a:p>
            <a:pPr marL="0" indent="0" algn="just">
              <a:lnSpc>
                <a:spcPct val="114999"/>
              </a:lnSpc>
              <a:spcBef>
                <a:spcPts val="1500"/>
              </a:spcBef>
              <a:buClr>
                <a:srgbClr val="28292B"/>
              </a:buClr>
              <a:buSzPts val="1400"/>
              <a:buNone/>
            </a:pPr>
            <a:endParaRPr lang="en-US" sz="1400" dirty="0">
              <a:solidFill>
                <a:srgbClr val="333333"/>
              </a:solidFill>
              <a:highlight>
                <a:srgbClr val="FFFFFF"/>
              </a:highlight>
              <a:ea typeface="Roboto"/>
            </a:endParaRPr>
          </a:p>
          <a:p>
            <a:pPr marL="139700" indent="0" algn="just">
              <a:lnSpc>
                <a:spcPct val="115000"/>
              </a:lnSpc>
              <a:spcBef>
                <a:spcPts val="1500"/>
              </a:spcBef>
              <a:buClr>
                <a:srgbClr val="28292B"/>
              </a:buClr>
              <a:buSzPts val="1400"/>
              <a:buFont typeface="Arial" panose="020B0604020202020204" pitchFamily="34" charset="0"/>
              <a:buNone/>
            </a:pPr>
            <a:endParaRPr lang="en-US" sz="1400" dirty="0">
              <a:solidFill>
                <a:srgbClr val="28292B"/>
              </a:solidFill>
              <a:highlight>
                <a:srgbClr val="FFFFFF"/>
              </a:highlight>
              <a:ea typeface="Roboto"/>
            </a:endParaRPr>
          </a:p>
          <a:p>
            <a:pPr marL="127000" indent="0" algn="just">
              <a:lnSpc>
                <a:spcPct val="115000"/>
              </a:lnSpc>
              <a:spcBef>
                <a:spcPts val="0"/>
              </a:spcBef>
              <a:buClr>
                <a:srgbClr val="28292B"/>
              </a:buClr>
              <a:buSzPts val="1600"/>
              <a:buFont typeface="Arial" panose="020B0604020202020204" pitchFamily="34" charset="0"/>
              <a:buNone/>
            </a:pPr>
            <a:endParaRPr lang="en-US" sz="1400" dirty="0">
              <a:solidFill>
                <a:srgbClr val="202124"/>
              </a:solidFill>
              <a:highlight>
                <a:srgbClr val="FFFFFF"/>
              </a:highlight>
              <a:latin typeface="Roboto"/>
              <a:ea typeface="Roboto"/>
              <a:cs typeface="Roboto"/>
            </a:endParaRPr>
          </a:p>
          <a:p>
            <a:pPr indent="-114300">
              <a:spcBef>
                <a:spcPts val="0"/>
              </a:spcBef>
              <a:buClr>
                <a:srgbClr val="D6001C"/>
              </a:buClr>
              <a:buFont typeface="Arial" panose="020B0604020202020204" pitchFamily="34" charset="0"/>
              <a:buNone/>
            </a:pPr>
            <a:endParaRPr lang="en-GB" dirty="0">
              <a:solidFill>
                <a:srgbClr val="3C3E41"/>
              </a:solidFill>
              <a:ea typeface="Roboto"/>
            </a:endParaRPr>
          </a:p>
        </p:txBody>
      </p:sp>
      <p:pic>
        <p:nvPicPr>
          <p:cNvPr id="7172" name="Picture 4" descr="Diagram illustrating the process of vector stores: 1. Load source data, 2. Query vector store, 3. Retrieve &amp;#39;most similar&amp;#39; results.">
            <a:extLst>
              <a:ext uri="{FF2B5EF4-FFF2-40B4-BE49-F238E27FC236}">
                <a16:creationId xmlns:a16="http://schemas.microsoft.com/office/drawing/2014/main" id="{2E02DEB8-7D04-DF60-7C96-8D883D38B4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3452813"/>
            <a:ext cx="7443788" cy="30909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6480AB8-C9F7-159F-60EB-3E1470A3BD94}"/>
              </a:ext>
            </a:extLst>
          </p:cNvPr>
          <p:cNvSpPr txBox="1"/>
          <p:nvPr/>
        </p:nvSpPr>
        <p:spPr>
          <a:xfrm>
            <a:off x="838200" y="6406688"/>
            <a:ext cx="10651332" cy="369332"/>
          </a:xfrm>
          <a:prstGeom prst="rect">
            <a:avLst/>
          </a:prstGeom>
          <a:noFill/>
        </p:spPr>
        <p:txBody>
          <a:bodyPr wrap="square">
            <a:spAutoFit/>
          </a:bodyPr>
          <a:lstStyle/>
          <a:p>
            <a:r>
              <a:rPr lang="en-US" dirty="0">
                <a:hlinkClick r:id="rId3"/>
              </a:rPr>
              <a:t>https://python.langchain.com/docs/modules/data_connection/retrievers/</a:t>
            </a:r>
            <a:r>
              <a:rPr lang="en-US" dirty="0"/>
              <a:t> </a:t>
            </a:r>
          </a:p>
        </p:txBody>
      </p:sp>
    </p:spTree>
    <p:extLst>
      <p:ext uri="{BB962C8B-B14F-4D97-AF65-F5344CB8AC3E}">
        <p14:creationId xmlns:p14="http://schemas.microsoft.com/office/powerpoint/2010/main" val="333477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A1856-0720-B79D-C7F6-9AB0BAE483F7}"/>
              </a:ext>
            </a:extLst>
          </p:cNvPr>
          <p:cNvSpPr>
            <a:spLocks noGrp="1"/>
          </p:cNvSpPr>
          <p:nvPr>
            <p:ph type="title"/>
          </p:nvPr>
        </p:nvSpPr>
        <p:spPr/>
        <p:txBody>
          <a:bodyPr/>
          <a:lstStyle/>
          <a:p>
            <a:r>
              <a:rPr lang="en-US" dirty="0"/>
              <a:t>Ranker / Prompt </a:t>
            </a:r>
          </a:p>
        </p:txBody>
      </p:sp>
      <p:sp>
        <p:nvSpPr>
          <p:cNvPr id="4" name="Google Shape;330;p5">
            <a:extLst>
              <a:ext uri="{FF2B5EF4-FFF2-40B4-BE49-F238E27FC236}">
                <a16:creationId xmlns:a16="http://schemas.microsoft.com/office/drawing/2014/main" id="{A10DAF53-AFD8-5FB8-0CCA-59812A605938}"/>
              </a:ext>
            </a:extLst>
          </p:cNvPr>
          <p:cNvSpPr txBox="1">
            <a:spLocks/>
          </p:cNvSpPr>
          <p:nvPr/>
        </p:nvSpPr>
        <p:spPr>
          <a:xfrm>
            <a:off x="838400" y="1104116"/>
            <a:ext cx="6962575" cy="5664257"/>
          </a:xfrm>
          <a:prstGeom prst="rect">
            <a:avLst/>
          </a:prstGeom>
          <a:noFill/>
          <a:ln>
            <a:noFill/>
          </a:ln>
        </p:spPr>
        <p:txBody>
          <a:bodyPr spcFirstLastPara="1" vert="horz" wrap="square" lIns="91425" tIns="45700" rIns="91425" bIns="45700" rtlCol="0" anchor="t" anchorCtr="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panose="020B0604020202020204" pitchFamily="34" charset="0"/>
              <a:buNone/>
            </a:pPr>
            <a:endParaRPr lang="en-US" sz="1600" b="1" dirty="0">
              <a:solidFill>
                <a:srgbClr val="232F3E"/>
              </a:solidFill>
            </a:endParaRPr>
          </a:p>
          <a:p>
            <a:pPr marL="114300" indent="0" algn="just">
              <a:buFont typeface="Arial" panose="020B0604020202020204" pitchFamily="34" charset="0"/>
              <a:buNone/>
            </a:pPr>
            <a:r>
              <a:rPr lang="en-US" sz="1600" b="1" dirty="0">
                <a:solidFill>
                  <a:srgbClr val="232F3E"/>
                </a:solidFill>
                <a:highlight>
                  <a:srgbClr val="FFFFFF"/>
                </a:highlight>
                <a:ea typeface="Roboto"/>
              </a:rPr>
              <a:t>RAG Ranker</a:t>
            </a:r>
            <a:endParaRPr lang="en-US" dirty="0"/>
          </a:p>
          <a:p>
            <a:pPr marL="114300" indent="0" algn="just">
              <a:buFont typeface="Arial" panose="020B0604020202020204" pitchFamily="34" charset="0"/>
              <a:buNone/>
            </a:pPr>
            <a:endParaRPr lang="en-US" sz="1600" b="1" dirty="0">
              <a:solidFill>
                <a:srgbClr val="232F3E"/>
              </a:solidFill>
              <a:highlight>
                <a:srgbClr val="FFFFFF"/>
              </a:highlight>
              <a:ea typeface="Roboto"/>
            </a:endParaRPr>
          </a:p>
          <a:p>
            <a:pPr algn="just">
              <a:buClr>
                <a:srgbClr val="D6001C"/>
              </a:buClr>
            </a:pPr>
            <a:r>
              <a:rPr lang="en-US" sz="1400" dirty="0">
                <a:highlight>
                  <a:srgbClr val="FFFFFF"/>
                </a:highlight>
                <a:ea typeface="Roboto"/>
              </a:rPr>
              <a:t>The RAG ranker component refines the retrieved information by assessing its relevance and importance. It assigns scores or ranks to the retrieved data points, helping prioritize the most relevant ones.</a:t>
            </a:r>
          </a:p>
          <a:p>
            <a:pPr algn="just">
              <a:buClr>
                <a:srgbClr val="D6001C"/>
              </a:buClr>
            </a:pPr>
            <a:r>
              <a:rPr lang="en-US" sz="1400" dirty="0">
                <a:highlight>
                  <a:srgbClr val="FFFFFF"/>
                </a:highlight>
                <a:ea typeface="Roboto"/>
              </a:rPr>
              <a:t>The retriever component is responsible for efficiently identifying and extracting relevant information from a vast amount of data.</a:t>
            </a:r>
          </a:p>
          <a:p>
            <a:pPr algn="just">
              <a:buClr>
                <a:srgbClr val="D6001C"/>
              </a:buClr>
            </a:pPr>
            <a:endParaRPr lang="en-US" sz="1400" dirty="0">
              <a:highlight>
                <a:srgbClr val="FFFFFF"/>
              </a:highlight>
              <a:ea typeface="Roboto"/>
            </a:endParaRPr>
          </a:p>
          <a:p>
            <a:pPr marL="114300" indent="0" algn="just">
              <a:buClr>
                <a:srgbClr val="D6001C"/>
              </a:buClr>
              <a:buFont typeface="Arial" panose="020B0604020202020204" pitchFamily="34" charset="0"/>
              <a:buNone/>
            </a:pPr>
            <a:r>
              <a:rPr lang="en-US" sz="1400" dirty="0">
                <a:highlight>
                  <a:srgbClr val="FFFFFF"/>
                </a:highlight>
                <a:ea typeface="Roboto"/>
              </a:rPr>
              <a:t>For example, consider a smart chatbot that can answer human resource questions for an organization. If an employee searches, </a:t>
            </a:r>
            <a:r>
              <a:rPr lang="en-US" sz="1400" i="1" dirty="0">
                <a:highlight>
                  <a:srgbClr val="FFFFFF"/>
                </a:highlight>
                <a:ea typeface="Roboto"/>
              </a:rPr>
              <a:t>"How much annual leave do I have?"</a:t>
            </a:r>
            <a:r>
              <a:rPr lang="en-US" sz="1400" dirty="0">
                <a:highlight>
                  <a:srgbClr val="FFFFFF"/>
                </a:highlight>
                <a:ea typeface="Roboto"/>
              </a:rPr>
              <a:t> the system will retrieve annual leave policy documents alongside the individual employee's past leave record. </a:t>
            </a:r>
          </a:p>
          <a:p>
            <a:pPr marL="114300" indent="0" algn="just">
              <a:buFont typeface="Arial" panose="020B0604020202020204" pitchFamily="34" charset="0"/>
              <a:buNone/>
            </a:pPr>
            <a:endParaRPr lang="en-US" sz="1600" dirty="0">
              <a:highlight>
                <a:srgbClr val="FFFFFF"/>
              </a:highlight>
              <a:ea typeface="Roboto"/>
            </a:endParaRPr>
          </a:p>
          <a:p>
            <a:pPr algn="just">
              <a:buFont typeface="Arial" panose="020B0604020202020204" pitchFamily="34" charset="0"/>
              <a:buNone/>
            </a:pPr>
            <a:r>
              <a:rPr lang="en-US" sz="1600" b="1" dirty="0">
                <a:solidFill>
                  <a:srgbClr val="333333"/>
                </a:solidFill>
              </a:rPr>
              <a:t>Augment the LLM prompt</a:t>
            </a:r>
            <a:endParaRPr lang="en-US" sz="1600" b="1" dirty="0"/>
          </a:p>
          <a:p>
            <a:pPr algn="just">
              <a:buFont typeface="Arial" panose="020B0604020202020204" pitchFamily="34" charset="0"/>
              <a:buNone/>
            </a:pPr>
            <a:endParaRPr lang="en-US" sz="1600" b="1" dirty="0">
              <a:solidFill>
                <a:srgbClr val="333333"/>
              </a:solidFill>
              <a:ea typeface="Roboto"/>
            </a:endParaRPr>
          </a:p>
          <a:p>
            <a:pPr algn="just"/>
            <a:r>
              <a:rPr lang="en-US" sz="1400" dirty="0">
                <a:solidFill>
                  <a:srgbClr val="333333"/>
                </a:solidFill>
                <a:highlight>
                  <a:srgbClr val="FFFF00"/>
                </a:highlight>
                <a:ea typeface="Roboto"/>
              </a:rPr>
              <a:t>Next, the RAG model augments the user input (or prompts) by adding the relevant retrieved data in context. This step uses prompt engineering techniques to communicate effectively with the LLM.</a:t>
            </a:r>
            <a:endParaRPr lang="en-US" sz="1400" dirty="0">
              <a:solidFill>
                <a:srgbClr val="000000"/>
              </a:solidFill>
              <a:highlight>
                <a:srgbClr val="FFFF00"/>
              </a:highlight>
              <a:ea typeface="Roboto"/>
            </a:endParaRPr>
          </a:p>
          <a:p>
            <a:pPr algn="just"/>
            <a:r>
              <a:rPr lang="en-US" sz="1400" dirty="0">
                <a:solidFill>
                  <a:srgbClr val="333333"/>
                </a:solidFill>
                <a:ea typeface="Roboto"/>
              </a:rPr>
              <a:t>The augmented prompt allows the large language models to generate an accurate answer to user queries.</a:t>
            </a:r>
          </a:p>
          <a:p>
            <a:pPr algn="just"/>
            <a:endParaRPr lang="en-US" sz="1400" dirty="0">
              <a:solidFill>
                <a:srgbClr val="333333"/>
              </a:solidFill>
              <a:ea typeface="Roboto"/>
            </a:endParaRPr>
          </a:p>
          <a:p>
            <a:pPr marL="114300" indent="0" algn="just">
              <a:buClr>
                <a:srgbClr val="D6001C"/>
              </a:buClr>
              <a:buFont typeface="Arial" panose="020B0604020202020204" pitchFamily="34" charset="0"/>
              <a:buNone/>
            </a:pPr>
            <a:endParaRPr lang="en-US" sz="1400" dirty="0">
              <a:solidFill>
                <a:srgbClr val="28292B"/>
              </a:solidFill>
              <a:highlight>
                <a:srgbClr val="FFFFFF"/>
              </a:highlight>
              <a:ea typeface="Roboto"/>
            </a:endParaRPr>
          </a:p>
          <a:p>
            <a:pPr marL="114300" indent="0" algn="just">
              <a:buClr>
                <a:srgbClr val="D6001C"/>
              </a:buClr>
              <a:buFont typeface="Arial" panose="020B0604020202020204" pitchFamily="34" charset="0"/>
              <a:buNone/>
            </a:pPr>
            <a:endParaRPr lang="en-US" sz="1400" dirty="0">
              <a:solidFill>
                <a:srgbClr val="28292B"/>
              </a:solidFill>
              <a:highlight>
                <a:srgbClr val="FFFFFF"/>
              </a:highlight>
              <a:ea typeface="Roboto"/>
            </a:endParaRPr>
          </a:p>
          <a:p>
            <a:pPr marL="139700" indent="0" algn="just">
              <a:lnSpc>
                <a:spcPct val="114999"/>
              </a:lnSpc>
              <a:spcBef>
                <a:spcPts val="1500"/>
              </a:spcBef>
              <a:buClr>
                <a:srgbClr val="D6001C"/>
              </a:buClr>
              <a:buFont typeface="Arial" panose="020B0604020202020204" pitchFamily="34" charset="0"/>
              <a:buNone/>
            </a:pPr>
            <a:endParaRPr lang="en-US" sz="1600" b="1" dirty="0">
              <a:solidFill>
                <a:srgbClr val="333333"/>
              </a:solidFill>
              <a:highlight>
                <a:srgbClr val="FFFFFF"/>
              </a:highlight>
              <a:ea typeface="Roboto"/>
            </a:endParaRPr>
          </a:p>
          <a:p>
            <a:pPr indent="-317500" algn="just">
              <a:lnSpc>
                <a:spcPct val="114999"/>
              </a:lnSpc>
              <a:spcBef>
                <a:spcPts val="1500"/>
              </a:spcBef>
              <a:buClr>
                <a:srgbClr val="D6001C"/>
              </a:buClr>
            </a:pPr>
            <a:endParaRPr lang="en-US" sz="1400" b="1" dirty="0">
              <a:solidFill>
                <a:srgbClr val="333333"/>
              </a:solidFill>
              <a:highlight>
                <a:srgbClr val="FFFFFF"/>
              </a:highlight>
              <a:ea typeface="Roboto"/>
            </a:endParaRPr>
          </a:p>
          <a:p>
            <a:pPr algn="just">
              <a:buClr>
                <a:srgbClr val="D6001C"/>
              </a:buClr>
            </a:pPr>
            <a:endParaRPr lang="en-US" sz="1400" b="1" dirty="0">
              <a:solidFill>
                <a:srgbClr val="333333"/>
              </a:solidFill>
              <a:highlight>
                <a:srgbClr val="FFFFFF"/>
              </a:highlight>
              <a:ea typeface="Roboto"/>
            </a:endParaRPr>
          </a:p>
          <a:p>
            <a:pPr marL="114300" indent="0" algn="just">
              <a:buClr>
                <a:srgbClr val="D6001C"/>
              </a:buClr>
              <a:buFont typeface="Arial" panose="020B0604020202020204" pitchFamily="34" charset="0"/>
              <a:buNone/>
            </a:pPr>
            <a:endParaRPr lang="en-US" sz="1400" b="1" dirty="0">
              <a:solidFill>
                <a:srgbClr val="333333"/>
              </a:solidFill>
              <a:highlight>
                <a:srgbClr val="FFFFFF"/>
              </a:highlight>
              <a:ea typeface="Roboto"/>
            </a:endParaRPr>
          </a:p>
          <a:p>
            <a:pPr indent="-317500" algn="just">
              <a:lnSpc>
                <a:spcPct val="114999"/>
              </a:lnSpc>
              <a:spcBef>
                <a:spcPts val="1500"/>
              </a:spcBef>
              <a:buClr>
                <a:srgbClr val="D6001C"/>
              </a:buClr>
            </a:pPr>
            <a:endParaRPr lang="en-US" sz="1400" dirty="0">
              <a:solidFill>
                <a:srgbClr val="333333"/>
              </a:solidFill>
              <a:highlight>
                <a:srgbClr val="FFFFFF"/>
              </a:highlight>
              <a:ea typeface="Roboto"/>
            </a:endParaRPr>
          </a:p>
          <a:p>
            <a:pPr indent="-317500" algn="just">
              <a:lnSpc>
                <a:spcPct val="114999"/>
              </a:lnSpc>
              <a:spcBef>
                <a:spcPts val="1500"/>
              </a:spcBef>
              <a:buClr>
                <a:srgbClr val="28292B"/>
              </a:buClr>
              <a:buSzPts val="1400"/>
            </a:pPr>
            <a:endParaRPr lang="en-US" sz="1400" dirty="0">
              <a:solidFill>
                <a:srgbClr val="333333"/>
              </a:solidFill>
              <a:highlight>
                <a:srgbClr val="FFFFFF"/>
              </a:highlight>
              <a:ea typeface="Roboto"/>
            </a:endParaRPr>
          </a:p>
          <a:p>
            <a:pPr marL="139700" indent="0" algn="just">
              <a:lnSpc>
                <a:spcPct val="115000"/>
              </a:lnSpc>
              <a:spcBef>
                <a:spcPts val="1500"/>
              </a:spcBef>
              <a:buClr>
                <a:srgbClr val="28292B"/>
              </a:buClr>
              <a:buSzPts val="1400"/>
              <a:buFont typeface="Arial" panose="020B0604020202020204" pitchFamily="34" charset="0"/>
              <a:buNone/>
            </a:pPr>
            <a:endParaRPr lang="en-US" sz="1400" dirty="0">
              <a:solidFill>
                <a:srgbClr val="28292B"/>
              </a:solidFill>
              <a:highlight>
                <a:srgbClr val="FFFFFF"/>
              </a:highlight>
              <a:ea typeface="Roboto"/>
            </a:endParaRPr>
          </a:p>
          <a:p>
            <a:pPr marL="127000" indent="0" algn="just">
              <a:lnSpc>
                <a:spcPct val="115000"/>
              </a:lnSpc>
              <a:spcBef>
                <a:spcPts val="0"/>
              </a:spcBef>
              <a:buClr>
                <a:srgbClr val="28292B"/>
              </a:buClr>
              <a:buSzPts val="1600"/>
              <a:buFont typeface="Arial" panose="020B0604020202020204" pitchFamily="34" charset="0"/>
              <a:buNone/>
            </a:pPr>
            <a:endParaRPr lang="en-US" sz="1400" dirty="0">
              <a:solidFill>
                <a:srgbClr val="202124"/>
              </a:solidFill>
              <a:highlight>
                <a:srgbClr val="FFFFFF"/>
              </a:highlight>
              <a:latin typeface="Roboto"/>
              <a:ea typeface="Roboto"/>
              <a:cs typeface="Roboto"/>
            </a:endParaRPr>
          </a:p>
          <a:p>
            <a:pPr indent="-114300">
              <a:spcBef>
                <a:spcPts val="0"/>
              </a:spcBef>
              <a:buClr>
                <a:srgbClr val="D6001C"/>
              </a:buClr>
              <a:buFont typeface="Arial" panose="020B0604020202020204" pitchFamily="34" charset="0"/>
              <a:buNone/>
            </a:pPr>
            <a:endParaRPr lang="en-GB" dirty="0">
              <a:solidFill>
                <a:srgbClr val="3C3E41"/>
              </a:solidFill>
              <a:ea typeface="Roboto"/>
            </a:endParaRPr>
          </a:p>
        </p:txBody>
      </p:sp>
    </p:spTree>
    <p:extLst>
      <p:ext uri="{BB962C8B-B14F-4D97-AF65-F5344CB8AC3E}">
        <p14:creationId xmlns:p14="http://schemas.microsoft.com/office/powerpoint/2010/main" val="2498298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4F075-E2E2-BCAD-F5D3-FA4D8CB40FAB}"/>
              </a:ext>
            </a:extLst>
          </p:cNvPr>
          <p:cNvSpPr>
            <a:spLocks noGrp="1"/>
          </p:cNvSpPr>
          <p:nvPr>
            <p:ph type="title"/>
          </p:nvPr>
        </p:nvSpPr>
        <p:spPr/>
        <p:txBody>
          <a:bodyPr/>
          <a:lstStyle/>
          <a:p>
            <a:r>
              <a:rPr lang="en-US" dirty="0"/>
              <a:t>Generator</a:t>
            </a:r>
          </a:p>
        </p:txBody>
      </p:sp>
      <p:sp>
        <p:nvSpPr>
          <p:cNvPr id="6" name="Google Shape;330;p5">
            <a:extLst>
              <a:ext uri="{FF2B5EF4-FFF2-40B4-BE49-F238E27FC236}">
                <a16:creationId xmlns:a16="http://schemas.microsoft.com/office/drawing/2014/main" id="{5ED05906-D06F-5534-6356-BDB261424370}"/>
              </a:ext>
            </a:extLst>
          </p:cNvPr>
          <p:cNvSpPr txBox="1">
            <a:spLocks/>
          </p:cNvSpPr>
          <p:nvPr/>
        </p:nvSpPr>
        <p:spPr>
          <a:xfrm>
            <a:off x="509788" y="1132691"/>
            <a:ext cx="7262613" cy="5496359"/>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panose="020B0604020202020204" pitchFamily="34" charset="0"/>
              <a:buNone/>
            </a:pPr>
            <a:endParaRPr lang="en-US" sz="1600" b="1" dirty="0">
              <a:solidFill>
                <a:srgbClr val="232F3E"/>
              </a:solidFill>
            </a:endParaRPr>
          </a:p>
          <a:p>
            <a:pPr marL="114300" indent="0" algn="just">
              <a:buFont typeface="Arial" panose="020B0604020202020204" pitchFamily="34" charset="0"/>
              <a:buNone/>
            </a:pPr>
            <a:r>
              <a:rPr lang="en-US" sz="1600" b="1" dirty="0">
                <a:solidFill>
                  <a:srgbClr val="232F3E"/>
                </a:solidFill>
                <a:highlight>
                  <a:srgbClr val="FFFFFF"/>
                </a:highlight>
                <a:ea typeface="Roboto"/>
              </a:rPr>
              <a:t>RAG Generator</a:t>
            </a:r>
            <a:endParaRPr lang="en-US" dirty="0"/>
          </a:p>
          <a:p>
            <a:pPr marL="114300" indent="0" algn="just">
              <a:buFont typeface="Arial" panose="020B0604020202020204" pitchFamily="34" charset="0"/>
              <a:buNone/>
            </a:pPr>
            <a:endParaRPr lang="en-US" sz="1600" b="1" dirty="0">
              <a:solidFill>
                <a:srgbClr val="232F3E"/>
              </a:solidFill>
              <a:highlight>
                <a:srgbClr val="FFFFFF"/>
              </a:highlight>
              <a:ea typeface="Roboto"/>
            </a:endParaRPr>
          </a:p>
          <a:p>
            <a:pPr algn="just">
              <a:buClr>
                <a:srgbClr val="D6001C"/>
              </a:buClr>
            </a:pPr>
            <a:r>
              <a:rPr lang="en-US" sz="1400" dirty="0">
                <a:highlight>
                  <a:srgbClr val="FFFFFF"/>
                </a:highlight>
                <a:ea typeface="Roboto"/>
              </a:rPr>
              <a:t>The RAG generator component is basically the LLM Model such a (GPT)</a:t>
            </a:r>
          </a:p>
          <a:p>
            <a:pPr algn="just">
              <a:buClr>
                <a:srgbClr val="D6001C"/>
              </a:buClr>
            </a:pPr>
            <a:r>
              <a:rPr lang="en-US" sz="1400" dirty="0">
                <a:highlight>
                  <a:srgbClr val="FFFFFF"/>
                </a:highlight>
                <a:ea typeface="Roboto"/>
              </a:rPr>
              <a:t>The RAG generator component is responsible for taking the retrieved and ranked information, along with the user's original query, and generating the final response or output.</a:t>
            </a:r>
          </a:p>
          <a:p>
            <a:pPr algn="just"/>
            <a:r>
              <a:rPr lang="en-US" sz="1400" dirty="0">
                <a:highlight>
                  <a:srgbClr val="FFFFFF"/>
                </a:highlight>
                <a:ea typeface="Roboto"/>
              </a:rPr>
              <a:t>The generator ensures that the response aligns with the user's query and incorporates the factual knowledge retrieved from external sources.</a:t>
            </a:r>
          </a:p>
          <a:p>
            <a:pPr algn="just"/>
            <a:endParaRPr lang="en-US" sz="1400" dirty="0">
              <a:solidFill>
                <a:srgbClr val="28292B"/>
              </a:solidFill>
              <a:highlight>
                <a:srgbClr val="FFFFFF"/>
              </a:highlight>
              <a:ea typeface="Roboto"/>
            </a:endParaRPr>
          </a:p>
          <a:p>
            <a:pPr algn="just">
              <a:buFont typeface="Arial" panose="020B0604020202020204" pitchFamily="34" charset="0"/>
              <a:buNone/>
            </a:pPr>
            <a:r>
              <a:rPr lang="en-US" sz="1600" b="1" dirty="0">
                <a:solidFill>
                  <a:srgbClr val="333333"/>
                </a:solidFill>
              </a:rPr>
              <a:t>Update external data</a:t>
            </a:r>
            <a:endParaRPr lang="en-US" sz="1600" b="1" dirty="0"/>
          </a:p>
          <a:p>
            <a:pPr algn="just">
              <a:buFont typeface="Arial" panose="020B0604020202020204" pitchFamily="34" charset="0"/>
              <a:buNone/>
            </a:pPr>
            <a:endParaRPr lang="en-US" sz="1600" b="1" dirty="0">
              <a:solidFill>
                <a:srgbClr val="333333"/>
              </a:solidFill>
              <a:ea typeface="Roboto"/>
            </a:endParaRPr>
          </a:p>
          <a:p>
            <a:pPr algn="just"/>
            <a:r>
              <a:rPr lang="en-US" sz="1400" dirty="0">
                <a:solidFill>
                  <a:srgbClr val="333333"/>
                </a:solidFill>
                <a:ea typeface="Roboto"/>
              </a:rPr>
              <a:t>To maintain current information for retrieval, asynchronously update the documents and update embedding representation of the documents. </a:t>
            </a:r>
          </a:p>
          <a:p>
            <a:r>
              <a:rPr lang="en-US" sz="1400" b="1" dirty="0">
                <a:ea typeface="Roboto"/>
              </a:rPr>
              <a:t>Automated Real-time Processes</a:t>
            </a:r>
            <a:r>
              <a:rPr lang="en-US" sz="1400" dirty="0">
                <a:ea typeface="Roboto"/>
              </a:rPr>
              <a:t>: Updates to documents and embeddings occur in real-time as soon as new information becomes available. This ensures that the system always reflects the most recent data.</a:t>
            </a:r>
          </a:p>
          <a:p>
            <a:r>
              <a:rPr lang="en-US" sz="1400" b="1" dirty="0">
                <a:ea typeface="Roboto"/>
              </a:rPr>
              <a:t>Periodic Batch Processing</a:t>
            </a:r>
            <a:r>
              <a:rPr lang="en-US" sz="1400" dirty="0">
                <a:ea typeface="Roboto"/>
              </a:rPr>
              <a:t>: Updates are performed at regular intervals (e.g., daily, weekly) in batches. This approach may be more efficient for systems with large volumes of data or where real-time updates are not necessary.</a:t>
            </a:r>
            <a:endParaRPr lang="en-US" sz="1400" dirty="0"/>
          </a:p>
          <a:p>
            <a:pPr algn="just"/>
            <a:endParaRPr lang="en-US" sz="1400" dirty="0">
              <a:solidFill>
                <a:srgbClr val="333333"/>
              </a:solidFill>
              <a:ea typeface="Roboto"/>
            </a:endParaRPr>
          </a:p>
          <a:p>
            <a:pPr algn="just"/>
            <a:endParaRPr lang="en-US" sz="1400" dirty="0">
              <a:solidFill>
                <a:srgbClr val="333333"/>
              </a:solidFill>
              <a:ea typeface="Roboto"/>
            </a:endParaRPr>
          </a:p>
          <a:p>
            <a:pPr marL="114300" indent="0" algn="just">
              <a:buClr>
                <a:srgbClr val="D6001C"/>
              </a:buClr>
              <a:buFont typeface="Arial" panose="020B0604020202020204" pitchFamily="34" charset="0"/>
              <a:buNone/>
            </a:pPr>
            <a:endParaRPr lang="en-US" sz="1400" dirty="0">
              <a:solidFill>
                <a:srgbClr val="28292B"/>
              </a:solidFill>
              <a:highlight>
                <a:srgbClr val="FFFFFF"/>
              </a:highlight>
              <a:ea typeface="Roboto"/>
            </a:endParaRPr>
          </a:p>
          <a:p>
            <a:pPr marL="114300" indent="0" algn="just">
              <a:buClr>
                <a:srgbClr val="D6001C"/>
              </a:buClr>
              <a:buFont typeface="Arial" panose="020B0604020202020204" pitchFamily="34" charset="0"/>
              <a:buNone/>
            </a:pPr>
            <a:endParaRPr lang="en-US" sz="1400" dirty="0">
              <a:solidFill>
                <a:srgbClr val="28292B"/>
              </a:solidFill>
              <a:highlight>
                <a:srgbClr val="FFFFFF"/>
              </a:highlight>
              <a:ea typeface="Roboto"/>
            </a:endParaRPr>
          </a:p>
          <a:p>
            <a:pPr marL="139700" indent="0" algn="just">
              <a:lnSpc>
                <a:spcPct val="114999"/>
              </a:lnSpc>
              <a:spcBef>
                <a:spcPts val="1500"/>
              </a:spcBef>
              <a:buClr>
                <a:srgbClr val="D6001C"/>
              </a:buClr>
              <a:buFont typeface="Arial" panose="020B0604020202020204" pitchFamily="34" charset="0"/>
              <a:buNone/>
            </a:pPr>
            <a:endParaRPr lang="en-US" sz="1600" b="1" dirty="0">
              <a:solidFill>
                <a:srgbClr val="333333"/>
              </a:solidFill>
              <a:highlight>
                <a:srgbClr val="FFFFFF"/>
              </a:highlight>
              <a:ea typeface="Roboto"/>
            </a:endParaRPr>
          </a:p>
          <a:p>
            <a:pPr indent="-317500" algn="just">
              <a:lnSpc>
                <a:spcPct val="114999"/>
              </a:lnSpc>
              <a:spcBef>
                <a:spcPts val="1500"/>
              </a:spcBef>
              <a:buClr>
                <a:srgbClr val="D6001C"/>
              </a:buClr>
            </a:pPr>
            <a:endParaRPr lang="en-US" sz="1400" b="1" dirty="0">
              <a:solidFill>
                <a:srgbClr val="333333"/>
              </a:solidFill>
              <a:highlight>
                <a:srgbClr val="FFFFFF"/>
              </a:highlight>
              <a:ea typeface="Roboto"/>
            </a:endParaRPr>
          </a:p>
          <a:p>
            <a:pPr algn="just">
              <a:buClr>
                <a:srgbClr val="D6001C"/>
              </a:buClr>
            </a:pPr>
            <a:endParaRPr lang="en-US" sz="1400" b="1" dirty="0">
              <a:solidFill>
                <a:srgbClr val="333333"/>
              </a:solidFill>
              <a:highlight>
                <a:srgbClr val="FFFFFF"/>
              </a:highlight>
              <a:ea typeface="Roboto"/>
            </a:endParaRPr>
          </a:p>
          <a:p>
            <a:pPr marL="114300" indent="0" algn="just">
              <a:buClr>
                <a:srgbClr val="D6001C"/>
              </a:buClr>
              <a:buFont typeface="Arial" panose="020B0604020202020204" pitchFamily="34" charset="0"/>
              <a:buNone/>
            </a:pPr>
            <a:endParaRPr lang="en-US" sz="1400" b="1" dirty="0">
              <a:solidFill>
                <a:srgbClr val="333333"/>
              </a:solidFill>
              <a:highlight>
                <a:srgbClr val="FFFFFF"/>
              </a:highlight>
              <a:ea typeface="Roboto"/>
            </a:endParaRPr>
          </a:p>
          <a:p>
            <a:pPr indent="-317500" algn="just">
              <a:lnSpc>
                <a:spcPct val="114999"/>
              </a:lnSpc>
              <a:spcBef>
                <a:spcPts val="1500"/>
              </a:spcBef>
              <a:buClr>
                <a:srgbClr val="D6001C"/>
              </a:buClr>
            </a:pPr>
            <a:endParaRPr lang="en-US" sz="1400" dirty="0">
              <a:solidFill>
                <a:srgbClr val="333333"/>
              </a:solidFill>
              <a:highlight>
                <a:srgbClr val="FFFFFF"/>
              </a:highlight>
              <a:ea typeface="Roboto"/>
            </a:endParaRPr>
          </a:p>
          <a:p>
            <a:pPr indent="-317500" algn="just">
              <a:lnSpc>
                <a:spcPct val="114999"/>
              </a:lnSpc>
              <a:spcBef>
                <a:spcPts val="1500"/>
              </a:spcBef>
              <a:buClr>
                <a:srgbClr val="28292B"/>
              </a:buClr>
              <a:buSzPts val="1400"/>
            </a:pPr>
            <a:endParaRPr lang="en-US" sz="1400" dirty="0">
              <a:solidFill>
                <a:srgbClr val="333333"/>
              </a:solidFill>
              <a:highlight>
                <a:srgbClr val="FFFFFF"/>
              </a:highlight>
              <a:ea typeface="Roboto"/>
            </a:endParaRPr>
          </a:p>
          <a:p>
            <a:pPr marL="139700" indent="0" algn="just">
              <a:lnSpc>
                <a:spcPct val="115000"/>
              </a:lnSpc>
              <a:spcBef>
                <a:spcPts val="1500"/>
              </a:spcBef>
              <a:buClr>
                <a:srgbClr val="28292B"/>
              </a:buClr>
              <a:buSzPts val="1400"/>
              <a:buFont typeface="Arial" panose="020B0604020202020204" pitchFamily="34" charset="0"/>
              <a:buNone/>
            </a:pPr>
            <a:endParaRPr lang="en-US" sz="1400" dirty="0">
              <a:solidFill>
                <a:srgbClr val="28292B"/>
              </a:solidFill>
              <a:highlight>
                <a:srgbClr val="FFFFFF"/>
              </a:highlight>
              <a:ea typeface="Roboto"/>
            </a:endParaRPr>
          </a:p>
          <a:p>
            <a:pPr marL="127000" indent="0" algn="just">
              <a:lnSpc>
                <a:spcPct val="115000"/>
              </a:lnSpc>
              <a:spcBef>
                <a:spcPts val="0"/>
              </a:spcBef>
              <a:buClr>
                <a:srgbClr val="28292B"/>
              </a:buClr>
              <a:buSzPts val="1600"/>
              <a:buFont typeface="Arial" panose="020B0604020202020204" pitchFamily="34" charset="0"/>
              <a:buNone/>
            </a:pPr>
            <a:endParaRPr lang="en-US" sz="1400" dirty="0">
              <a:solidFill>
                <a:srgbClr val="202124"/>
              </a:solidFill>
              <a:highlight>
                <a:srgbClr val="FFFFFF"/>
              </a:highlight>
              <a:latin typeface="Roboto"/>
              <a:ea typeface="Roboto"/>
              <a:cs typeface="Roboto"/>
            </a:endParaRPr>
          </a:p>
          <a:p>
            <a:pPr indent="-114300">
              <a:spcBef>
                <a:spcPts val="0"/>
              </a:spcBef>
              <a:buClr>
                <a:srgbClr val="D6001C"/>
              </a:buClr>
              <a:buFont typeface="Arial" panose="020B0604020202020204" pitchFamily="34" charset="0"/>
              <a:buNone/>
            </a:pPr>
            <a:endParaRPr lang="en-GB" dirty="0">
              <a:solidFill>
                <a:srgbClr val="3C3E41"/>
              </a:solidFill>
              <a:ea typeface="Roboto"/>
            </a:endParaRPr>
          </a:p>
        </p:txBody>
      </p:sp>
    </p:spTree>
    <p:extLst>
      <p:ext uri="{BB962C8B-B14F-4D97-AF65-F5344CB8AC3E}">
        <p14:creationId xmlns:p14="http://schemas.microsoft.com/office/powerpoint/2010/main" val="1995899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4BC02-AB1B-3205-EBF3-4DE7AEC31DDB}"/>
              </a:ext>
            </a:extLst>
          </p:cNvPr>
          <p:cNvSpPr>
            <a:spLocks noGrp="1"/>
          </p:cNvSpPr>
          <p:nvPr>
            <p:ph type="title"/>
          </p:nvPr>
        </p:nvSpPr>
        <p:spPr/>
        <p:txBody>
          <a:bodyPr/>
          <a:lstStyle/>
          <a:p>
            <a:r>
              <a:rPr lang="en-US" dirty="0"/>
              <a:t>RAG Chat Application</a:t>
            </a:r>
          </a:p>
        </p:txBody>
      </p:sp>
      <p:pic>
        <p:nvPicPr>
          <p:cNvPr id="4" name="Picture 3" descr="A diagram of a flowchart&#10;&#10;Description automatically generated">
            <a:extLst>
              <a:ext uri="{FF2B5EF4-FFF2-40B4-BE49-F238E27FC236}">
                <a16:creationId xmlns:a16="http://schemas.microsoft.com/office/drawing/2014/main" id="{C4F976F3-7511-242B-0562-EDED0D0F9AE7}"/>
              </a:ext>
            </a:extLst>
          </p:cNvPr>
          <p:cNvPicPr>
            <a:picLocks noChangeAspect="1"/>
          </p:cNvPicPr>
          <p:nvPr/>
        </p:nvPicPr>
        <p:blipFill>
          <a:blip r:embed="rId2"/>
          <a:stretch>
            <a:fillRect/>
          </a:stretch>
        </p:blipFill>
        <p:spPr>
          <a:xfrm>
            <a:off x="1612199" y="1407162"/>
            <a:ext cx="9255825" cy="4231562"/>
          </a:xfrm>
          <a:prstGeom prst="rect">
            <a:avLst/>
          </a:prstGeom>
        </p:spPr>
      </p:pic>
      <p:sp>
        <p:nvSpPr>
          <p:cNvPr id="6" name="TextBox 5">
            <a:extLst>
              <a:ext uri="{FF2B5EF4-FFF2-40B4-BE49-F238E27FC236}">
                <a16:creationId xmlns:a16="http://schemas.microsoft.com/office/drawing/2014/main" id="{984F8A90-80A0-5225-7F60-E28FAC3DFE1F}"/>
              </a:ext>
            </a:extLst>
          </p:cNvPr>
          <p:cNvSpPr txBox="1"/>
          <p:nvPr/>
        </p:nvSpPr>
        <p:spPr>
          <a:xfrm>
            <a:off x="532812" y="5638724"/>
            <a:ext cx="6100762" cy="646331"/>
          </a:xfrm>
          <a:prstGeom prst="rect">
            <a:avLst/>
          </a:prstGeom>
          <a:noFill/>
        </p:spPr>
        <p:txBody>
          <a:bodyPr wrap="square">
            <a:spAutoFit/>
          </a:bodyPr>
          <a:lstStyle/>
          <a:p>
            <a:pPr marL="114300" indent="0" algn="just">
              <a:buNone/>
            </a:pPr>
            <a:r>
              <a:rPr lang="en-US" sz="1800" b="1" dirty="0">
                <a:solidFill>
                  <a:srgbClr val="333333"/>
                </a:solidFill>
                <a:ea typeface="Roboto"/>
              </a:rPr>
              <a:t>Step 1 - User sends query: </a:t>
            </a:r>
            <a:r>
              <a:rPr lang="en-US" sz="1800" dirty="0">
                <a:solidFill>
                  <a:srgbClr val="333333"/>
                </a:solidFill>
                <a:ea typeface="Roboto"/>
              </a:rPr>
              <a:t>The process begins when the user sends a query or message to the chat application.</a:t>
            </a:r>
            <a:endParaRPr lang="en-US" dirty="0"/>
          </a:p>
        </p:txBody>
      </p:sp>
    </p:spTree>
    <p:extLst>
      <p:ext uri="{BB962C8B-B14F-4D97-AF65-F5344CB8AC3E}">
        <p14:creationId xmlns:p14="http://schemas.microsoft.com/office/powerpoint/2010/main" val="325914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flowchart&#10;&#10;Description automatically generated">
            <a:extLst>
              <a:ext uri="{FF2B5EF4-FFF2-40B4-BE49-F238E27FC236}">
                <a16:creationId xmlns:a16="http://schemas.microsoft.com/office/drawing/2014/main" id="{A2AA3418-265A-9DF1-85E9-16852327F1CF}"/>
              </a:ext>
            </a:extLst>
          </p:cNvPr>
          <p:cNvPicPr>
            <a:picLocks noChangeAspect="1"/>
          </p:cNvPicPr>
          <p:nvPr/>
        </p:nvPicPr>
        <p:blipFill>
          <a:blip r:embed="rId2"/>
          <a:stretch>
            <a:fillRect/>
          </a:stretch>
        </p:blipFill>
        <p:spPr>
          <a:xfrm>
            <a:off x="2276104" y="157162"/>
            <a:ext cx="7639790" cy="3492746"/>
          </a:xfrm>
          <a:prstGeom prst="rect">
            <a:avLst/>
          </a:prstGeom>
        </p:spPr>
      </p:pic>
      <p:sp>
        <p:nvSpPr>
          <p:cNvPr id="5" name="Google Shape;330;p5">
            <a:extLst>
              <a:ext uri="{FF2B5EF4-FFF2-40B4-BE49-F238E27FC236}">
                <a16:creationId xmlns:a16="http://schemas.microsoft.com/office/drawing/2014/main" id="{4E52828E-501A-B543-489C-2AFB9EA975E4}"/>
              </a:ext>
            </a:extLst>
          </p:cNvPr>
          <p:cNvSpPr txBox="1">
            <a:spLocks/>
          </p:cNvSpPr>
          <p:nvPr/>
        </p:nvSpPr>
        <p:spPr>
          <a:xfrm>
            <a:off x="768071" y="2537134"/>
            <a:ext cx="10655857" cy="5763553"/>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panose="020B0604020202020204" pitchFamily="34" charset="0"/>
              <a:buNone/>
            </a:pPr>
            <a:endParaRPr lang="en-US" sz="1600" b="1">
              <a:solidFill>
                <a:srgbClr val="232F3E"/>
              </a:solidFill>
            </a:endParaRPr>
          </a:p>
          <a:p>
            <a:pPr algn="just">
              <a:buFont typeface="Arial" panose="020B0604020202020204" pitchFamily="34" charset="0"/>
              <a:buAutoNum type="arabicPeriod"/>
            </a:pPr>
            <a:endParaRPr lang="en-US" sz="1400">
              <a:solidFill>
                <a:srgbClr val="333333"/>
              </a:solidFill>
              <a:ea typeface="Roboto"/>
            </a:endParaRPr>
          </a:p>
          <a:p>
            <a:pPr marL="114300" indent="0" algn="just">
              <a:buFont typeface="Arial" panose="020B0604020202020204" pitchFamily="34" charset="0"/>
              <a:buNone/>
            </a:pPr>
            <a:endParaRPr lang="en-US" sz="1400" b="1">
              <a:solidFill>
                <a:srgbClr val="333333"/>
              </a:solidFill>
              <a:ea typeface="Roboto"/>
            </a:endParaRPr>
          </a:p>
          <a:p>
            <a:pPr marL="114300" indent="0" algn="just">
              <a:buFont typeface="Arial" panose="020B0604020202020204" pitchFamily="34" charset="0"/>
              <a:buNone/>
            </a:pPr>
            <a:r>
              <a:rPr lang="en-US" sz="1400" b="1">
                <a:solidFill>
                  <a:srgbClr val="333333"/>
                </a:solidFill>
                <a:ea typeface="Roboto"/>
              </a:rPr>
              <a:t>Step 2 - Chat App forwards query: </a:t>
            </a:r>
            <a:r>
              <a:rPr lang="en-US" sz="1400">
                <a:solidFill>
                  <a:srgbClr val="333333"/>
                </a:solidFill>
                <a:ea typeface="Roboto"/>
              </a:rPr>
              <a:t>Upon receiving the user's query, the chat application (Chat App) forwards this query to the Retrieval Augmented Generation (RAG) model for processing.</a:t>
            </a:r>
            <a:endParaRPr lang="en-US"/>
          </a:p>
          <a:p>
            <a:pPr marL="114300" indent="0" algn="just">
              <a:buFont typeface="Arial" panose="020B0604020202020204" pitchFamily="34" charset="0"/>
              <a:buNone/>
            </a:pPr>
            <a:endParaRPr lang="en-US" sz="1400">
              <a:solidFill>
                <a:srgbClr val="333333"/>
              </a:solidFill>
              <a:ea typeface="Roboto"/>
            </a:endParaRPr>
          </a:p>
          <a:p>
            <a:pPr marL="114300" indent="0" algn="just">
              <a:buFont typeface="Arial" panose="020B0604020202020204" pitchFamily="34" charset="0"/>
              <a:buNone/>
            </a:pPr>
            <a:r>
              <a:rPr lang="en-US" sz="1400" b="1">
                <a:solidFill>
                  <a:srgbClr val="333333"/>
                </a:solidFill>
                <a:ea typeface="Roboto"/>
              </a:rPr>
              <a:t>Step 3 - RAG retrieves + generates response: </a:t>
            </a:r>
            <a:r>
              <a:rPr lang="en-US" sz="1400">
                <a:solidFill>
                  <a:srgbClr val="333333"/>
                </a:solidFill>
                <a:ea typeface="Roboto"/>
              </a:rPr>
              <a:t>The RAG model, which integrates retrieval and generation capabilities, processes the user's query. It first retrieves relevant information from a large corpus of data, using the LLM to generate a coherent and contextually relevant response based on the retrieved information and the user's query.</a:t>
            </a:r>
            <a:endParaRPr lang="en-US" sz="1400">
              <a:solidFill>
                <a:srgbClr val="28292B"/>
              </a:solidFill>
              <a:ea typeface="Roboto"/>
            </a:endParaRPr>
          </a:p>
          <a:p>
            <a:pPr marL="114300" indent="0" algn="just">
              <a:buFont typeface="Arial" panose="020B0604020202020204" pitchFamily="34" charset="0"/>
              <a:buNone/>
            </a:pPr>
            <a:endParaRPr lang="en-US" sz="1400">
              <a:solidFill>
                <a:srgbClr val="333333"/>
              </a:solidFill>
              <a:ea typeface="Roboto"/>
            </a:endParaRPr>
          </a:p>
          <a:p>
            <a:pPr marL="114300" indent="0" algn="just">
              <a:buFont typeface="Arial" panose="020B0604020202020204" pitchFamily="34" charset="0"/>
              <a:buNone/>
            </a:pPr>
            <a:r>
              <a:rPr lang="en-US" sz="1400" b="1">
                <a:solidFill>
                  <a:srgbClr val="333333"/>
                </a:solidFill>
                <a:ea typeface="Roboto"/>
              </a:rPr>
              <a:t>Step 4 - LLM returns response: </a:t>
            </a:r>
            <a:r>
              <a:rPr lang="en-US" sz="1400">
                <a:solidFill>
                  <a:srgbClr val="333333"/>
                </a:solidFill>
                <a:ea typeface="Roboto"/>
              </a:rPr>
              <a:t>Once the response is generated, the LLM sends it back to the chat application (Chat App).</a:t>
            </a:r>
            <a:endParaRPr lang="en-US"/>
          </a:p>
          <a:p>
            <a:pPr marL="114300" indent="0" algn="just">
              <a:buFont typeface="Arial" panose="020B0604020202020204" pitchFamily="34" charset="0"/>
              <a:buNone/>
            </a:pPr>
            <a:endParaRPr lang="en-US" sz="1400">
              <a:solidFill>
                <a:srgbClr val="333333"/>
              </a:solidFill>
              <a:ea typeface="Roboto"/>
            </a:endParaRPr>
          </a:p>
          <a:p>
            <a:pPr marL="114300" indent="0" algn="just">
              <a:buFont typeface="Arial" panose="020B0604020202020204" pitchFamily="34" charset="0"/>
              <a:buNone/>
            </a:pPr>
            <a:r>
              <a:rPr lang="en-US" sz="1400" b="1">
                <a:solidFill>
                  <a:srgbClr val="333333"/>
                </a:solidFill>
                <a:ea typeface="Roboto"/>
              </a:rPr>
              <a:t>Step 5 - Chat App displays responses: </a:t>
            </a:r>
            <a:r>
              <a:rPr lang="en-US" sz="1400">
                <a:solidFill>
                  <a:srgbClr val="333333"/>
                </a:solidFill>
                <a:ea typeface="Roboto"/>
              </a:rPr>
              <a:t>Finally, the chat application displays the generated response to the user, completing the interaction.</a:t>
            </a:r>
          </a:p>
          <a:p>
            <a:pPr algn="just">
              <a:buFont typeface="Arial" panose="020B0604020202020204" pitchFamily="34" charset="0"/>
              <a:buAutoNum type="arabicPeriod"/>
            </a:pPr>
            <a:endParaRPr lang="en-US" sz="1400">
              <a:solidFill>
                <a:srgbClr val="333333"/>
              </a:solidFill>
              <a:ea typeface="Roboto"/>
            </a:endParaRPr>
          </a:p>
          <a:p>
            <a:pPr algn="just">
              <a:buFont typeface="Arial" panose="020B0604020202020204" pitchFamily="34" charset="0"/>
              <a:buAutoNum type="arabicPeriod"/>
            </a:pPr>
            <a:endParaRPr lang="en-US" sz="1400">
              <a:solidFill>
                <a:srgbClr val="333333"/>
              </a:solidFill>
              <a:ea typeface="Roboto"/>
            </a:endParaRPr>
          </a:p>
          <a:p>
            <a:pPr algn="just">
              <a:buClr>
                <a:srgbClr val="D6001C"/>
              </a:buClr>
              <a:buFont typeface="Arial" panose="020B0604020202020204" pitchFamily="34" charset="0"/>
              <a:buAutoNum type="arabicPeriod"/>
            </a:pPr>
            <a:endParaRPr lang="en-US" sz="1400">
              <a:solidFill>
                <a:srgbClr val="333333"/>
              </a:solidFill>
              <a:ea typeface="Roboto"/>
            </a:endParaRPr>
          </a:p>
          <a:p>
            <a:pPr algn="just">
              <a:buClr>
                <a:srgbClr val="D6001C"/>
              </a:buClr>
              <a:buFont typeface="Arial" panose="020B0604020202020204" pitchFamily="34" charset="0"/>
              <a:buAutoNum type="arabicPeriod"/>
            </a:pPr>
            <a:endParaRPr lang="en-US" sz="1400">
              <a:solidFill>
                <a:srgbClr val="333333"/>
              </a:solidFill>
              <a:ea typeface="Roboto"/>
            </a:endParaRPr>
          </a:p>
          <a:p>
            <a:pPr marL="114300" indent="0" algn="just">
              <a:buClr>
                <a:srgbClr val="D6001C"/>
              </a:buClr>
              <a:buFont typeface="Arial" panose="020B0604020202020204" pitchFamily="34" charset="0"/>
              <a:buNone/>
            </a:pPr>
            <a:endParaRPr lang="en-US" sz="1400">
              <a:solidFill>
                <a:srgbClr val="28292B"/>
              </a:solidFill>
              <a:highlight>
                <a:srgbClr val="FFFFFF"/>
              </a:highlight>
              <a:ea typeface="Roboto"/>
            </a:endParaRPr>
          </a:p>
          <a:p>
            <a:pPr marL="114300" indent="0" algn="just">
              <a:buClr>
                <a:srgbClr val="D6001C"/>
              </a:buClr>
              <a:buFont typeface="Arial" panose="020B0604020202020204" pitchFamily="34" charset="0"/>
              <a:buNone/>
            </a:pPr>
            <a:endParaRPr lang="en-US" sz="1400">
              <a:solidFill>
                <a:srgbClr val="28292B"/>
              </a:solidFill>
              <a:highlight>
                <a:srgbClr val="FFFFFF"/>
              </a:highlight>
              <a:ea typeface="Roboto"/>
            </a:endParaRPr>
          </a:p>
          <a:p>
            <a:pPr marL="139700" indent="0" algn="just">
              <a:lnSpc>
                <a:spcPct val="114999"/>
              </a:lnSpc>
              <a:spcBef>
                <a:spcPts val="1500"/>
              </a:spcBef>
              <a:buClr>
                <a:srgbClr val="D6001C"/>
              </a:buClr>
              <a:buFont typeface="Arial" panose="020B0604020202020204" pitchFamily="34" charset="0"/>
              <a:buNone/>
            </a:pPr>
            <a:endParaRPr lang="en-US" sz="1600" b="1">
              <a:solidFill>
                <a:srgbClr val="333333"/>
              </a:solidFill>
              <a:highlight>
                <a:srgbClr val="FFFFFF"/>
              </a:highlight>
              <a:ea typeface="Roboto"/>
            </a:endParaRPr>
          </a:p>
          <a:p>
            <a:pPr indent="-317500" algn="just">
              <a:lnSpc>
                <a:spcPct val="114999"/>
              </a:lnSpc>
              <a:spcBef>
                <a:spcPts val="1500"/>
              </a:spcBef>
              <a:buClr>
                <a:srgbClr val="D6001C"/>
              </a:buClr>
              <a:buFont typeface="Arial" panose="020B0604020202020204" pitchFamily="34" charset="0"/>
              <a:buAutoNum type="arabicPeriod"/>
            </a:pPr>
            <a:endParaRPr lang="en-US" sz="1400" b="1">
              <a:solidFill>
                <a:srgbClr val="333333"/>
              </a:solidFill>
              <a:highlight>
                <a:srgbClr val="FFFFFF"/>
              </a:highlight>
              <a:ea typeface="Roboto"/>
            </a:endParaRPr>
          </a:p>
          <a:p>
            <a:pPr algn="just">
              <a:buClr>
                <a:srgbClr val="D6001C"/>
              </a:buClr>
              <a:buFont typeface="Arial" panose="020B0604020202020204" pitchFamily="34" charset="0"/>
              <a:buAutoNum type="arabicPeriod"/>
            </a:pPr>
            <a:endParaRPr lang="en-US" sz="1400" b="1">
              <a:solidFill>
                <a:srgbClr val="333333"/>
              </a:solidFill>
              <a:highlight>
                <a:srgbClr val="FFFFFF"/>
              </a:highlight>
              <a:ea typeface="Roboto"/>
            </a:endParaRPr>
          </a:p>
          <a:p>
            <a:pPr marL="114300" indent="0" algn="just">
              <a:buClr>
                <a:srgbClr val="D6001C"/>
              </a:buClr>
              <a:buFont typeface="Arial" panose="020B0604020202020204" pitchFamily="34" charset="0"/>
              <a:buNone/>
            </a:pPr>
            <a:endParaRPr lang="en-US" sz="1400" b="1">
              <a:solidFill>
                <a:srgbClr val="333333"/>
              </a:solidFill>
              <a:highlight>
                <a:srgbClr val="FFFFFF"/>
              </a:highlight>
              <a:ea typeface="Roboto"/>
            </a:endParaRPr>
          </a:p>
          <a:p>
            <a:pPr indent="-317500" algn="just">
              <a:lnSpc>
                <a:spcPct val="114999"/>
              </a:lnSpc>
              <a:spcBef>
                <a:spcPts val="1500"/>
              </a:spcBef>
              <a:buClr>
                <a:srgbClr val="D6001C"/>
              </a:buClr>
              <a:buFont typeface="Arial" panose="020B0604020202020204" pitchFamily="34" charset="0"/>
              <a:buAutoNum type="arabicPeriod"/>
            </a:pPr>
            <a:endParaRPr lang="en-US" sz="1400">
              <a:solidFill>
                <a:srgbClr val="333333"/>
              </a:solidFill>
              <a:highlight>
                <a:srgbClr val="FFFFFF"/>
              </a:highlight>
              <a:ea typeface="Roboto"/>
            </a:endParaRPr>
          </a:p>
          <a:p>
            <a:pPr indent="-317500" algn="just">
              <a:lnSpc>
                <a:spcPct val="114999"/>
              </a:lnSpc>
              <a:spcBef>
                <a:spcPts val="1500"/>
              </a:spcBef>
              <a:buClr>
                <a:srgbClr val="28292B"/>
              </a:buClr>
              <a:buSzPts val="1400"/>
              <a:buFont typeface="Arial" panose="020B0604020202020204" pitchFamily="34" charset="0"/>
              <a:buAutoNum type="arabicPeriod"/>
            </a:pPr>
            <a:endParaRPr lang="en-US" sz="1400">
              <a:solidFill>
                <a:srgbClr val="333333"/>
              </a:solidFill>
              <a:highlight>
                <a:srgbClr val="FFFFFF"/>
              </a:highlight>
              <a:ea typeface="Roboto"/>
            </a:endParaRPr>
          </a:p>
          <a:p>
            <a:pPr marL="139700" indent="0" algn="just">
              <a:lnSpc>
                <a:spcPct val="115000"/>
              </a:lnSpc>
              <a:spcBef>
                <a:spcPts val="1500"/>
              </a:spcBef>
              <a:buClr>
                <a:srgbClr val="28292B"/>
              </a:buClr>
              <a:buSzPts val="1400"/>
              <a:buFont typeface="Arial" panose="020B0604020202020204" pitchFamily="34" charset="0"/>
              <a:buNone/>
            </a:pPr>
            <a:endParaRPr lang="en-US" sz="1400">
              <a:solidFill>
                <a:srgbClr val="28292B"/>
              </a:solidFill>
              <a:highlight>
                <a:srgbClr val="FFFFFF"/>
              </a:highlight>
              <a:ea typeface="Roboto"/>
            </a:endParaRPr>
          </a:p>
          <a:p>
            <a:pPr marL="127000" indent="0" algn="just">
              <a:lnSpc>
                <a:spcPct val="115000"/>
              </a:lnSpc>
              <a:spcBef>
                <a:spcPts val="0"/>
              </a:spcBef>
              <a:buClr>
                <a:srgbClr val="28292B"/>
              </a:buClr>
              <a:buSzPts val="1600"/>
              <a:buFont typeface="Arial" panose="020B0604020202020204" pitchFamily="34" charset="0"/>
              <a:buNone/>
            </a:pPr>
            <a:endParaRPr lang="en-US" sz="1400">
              <a:solidFill>
                <a:srgbClr val="202124"/>
              </a:solidFill>
              <a:highlight>
                <a:srgbClr val="FFFFFF"/>
              </a:highlight>
              <a:latin typeface="Roboto"/>
              <a:ea typeface="Roboto"/>
              <a:cs typeface="Roboto"/>
            </a:endParaRPr>
          </a:p>
          <a:p>
            <a:pPr indent="-114300">
              <a:spcBef>
                <a:spcPts val="0"/>
              </a:spcBef>
              <a:buClr>
                <a:srgbClr val="D6001C"/>
              </a:buClr>
              <a:buFont typeface="Arial" panose="020B0604020202020204" pitchFamily="34" charset="0"/>
              <a:buNone/>
            </a:pPr>
            <a:endParaRPr lang="en-GB" dirty="0">
              <a:solidFill>
                <a:srgbClr val="3C3E41"/>
              </a:solidFill>
              <a:ea typeface="Roboto"/>
            </a:endParaRPr>
          </a:p>
        </p:txBody>
      </p:sp>
    </p:spTree>
    <p:extLst>
      <p:ext uri="{BB962C8B-B14F-4D97-AF65-F5344CB8AC3E}">
        <p14:creationId xmlns:p14="http://schemas.microsoft.com/office/powerpoint/2010/main" val="3275493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0B306-9EEF-62CD-E543-AF706DFD2DE9}"/>
              </a:ext>
            </a:extLst>
          </p:cNvPr>
          <p:cNvSpPr>
            <a:spLocks noGrp="1"/>
          </p:cNvSpPr>
          <p:nvPr>
            <p:ph type="title"/>
          </p:nvPr>
        </p:nvSpPr>
        <p:spPr/>
        <p:txBody>
          <a:bodyPr/>
          <a:lstStyle/>
          <a:p>
            <a:r>
              <a:rPr lang="en-US" dirty="0"/>
              <a:t>RAG versus Fine Tuning</a:t>
            </a:r>
          </a:p>
        </p:txBody>
      </p:sp>
      <p:sp>
        <p:nvSpPr>
          <p:cNvPr id="4" name="Google Shape;330;p5">
            <a:extLst>
              <a:ext uri="{FF2B5EF4-FFF2-40B4-BE49-F238E27FC236}">
                <a16:creationId xmlns:a16="http://schemas.microsoft.com/office/drawing/2014/main" id="{F6089A74-323A-2D29-1239-99966C4DCFD7}"/>
              </a:ext>
            </a:extLst>
          </p:cNvPr>
          <p:cNvSpPr txBox="1">
            <a:spLocks/>
          </p:cNvSpPr>
          <p:nvPr/>
        </p:nvSpPr>
        <p:spPr>
          <a:xfrm>
            <a:off x="824929" y="791034"/>
            <a:ext cx="10660361" cy="5903113"/>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panose="020B0604020202020204" pitchFamily="34" charset="0"/>
              <a:buNone/>
            </a:pPr>
            <a:endParaRPr lang="en-US" dirty="0"/>
          </a:p>
          <a:p>
            <a:pPr algn="just"/>
            <a:r>
              <a:rPr lang="en-US" sz="1400" b="1" dirty="0"/>
              <a:t>Objective</a:t>
            </a:r>
          </a:p>
          <a:p>
            <a:pPr lvl="1" algn="just">
              <a:buClr>
                <a:srgbClr val="3C3E41"/>
              </a:buClr>
              <a:buSzPts val="1800"/>
            </a:pPr>
            <a:r>
              <a:rPr lang="en-US" sz="1400" dirty="0"/>
              <a:t>Fine-tuning aims to adapt a pre-trained LLM to a specific task or domain by adjusting its parameters based on task-specific data.</a:t>
            </a:r>
          </a:p>
          <a:p>
            <a:pPr lvl="1" algn="just">
              <a:buClr>
                <a:srgbClr val="3C3E41"/>
              </a:buClr>
            </a:pPr>
            <a:r>
              <a:rPr lang="en-US" sz="1400" dirty="0"/>
              <a:t>RAG focuses on improving the quality and relevance of generated text by incorporating retrieved information from external sources during the generation process.</a:t>
            </a:r>
          </a:p>
          <a:p>
            <a:pPr lvl="1" algn="just">
              <a:buClr>
                <a:srgbClr val="3C3E41"/>
              </a:buClr>
            </a:pPr>
            <a:endParaRPr lang="en-US" sz="1400" dirty="0"/>
          </a:p>
          <a:p>
            <a:pPr algn="just"/>
            <a:r>
              <a:rPr lang="en-US" sz="1400" b="1" dirty="0"/>
              <a:t>Training Data</a:t>
            </a:r>
          </a:p>
          <a:p>
            <a:pPr lvl="1" algn="just">
              <a:buClr>
                <a:srgbClr val="3C3E41"/>
              </a:buClr>
            </a:pPr>
            <a:r>
              <a:rPr lang="en-US" sz="1400" dirty="0"/>
              <a:t>Fine-tuning requires task-specific labeled data /examples to update the model's parameters and optimize, leading to more time &amp; cost</a:t>
            </a:r>
          </a:p>
          <a:p>
            <a:pPr lvl="1" algn="just">
              <a:buClr>
                <a:srgbClr val="3C3E41"/>
              </a:buClr>
            </a:pPr>
            <a:r>
              <a:rPr lang="en-US" sz="1400" dirty="0"/>
              <a:t>RAG relies on a combination of pre-trained LLM and external knowledge bases</a:t>
            </a:r>
          </a:p>
          <a:p>
            <a:pPr marL="584200" lvl="1" indent="0" algn="just">
              <a:buClr>
                <a:srgbClr val="3C3E41"/>
              </a:buClr>
              <a:buFont typeface="Arial" panose="020B0604020202020204" pitchFamily="34" charset="0"/>
              <a:buNone/>
            </a:pPr>
            <a:endParaRPr lang="en-US" sz="1400" dirty="0"/>
          </a:p>
          <a:p>
            <a:pPr algn="just">
              <a:buClr>
                <a:srgbClr val="D6001C"/>
              </a:buClr>
            </a:pPr>
            <a:r>
              <a:rPr lang="en-US" sz="1400" b="1" dirty="0"/>
              <a:t>Adaptability</a:t>
            </a:r>
          </a:p>
          <a:p>
            <a:pPr lvl="1" algn="just">
              <a:buClr>
                <a:srgbClr val="3C3E41"/>
              </a:buClr>
            </a:pPr>
            <a:r>
              <a:rPr lang="en-US" sz="1400" dirty="0"/>
              <a:t>Fine-tuning makes the LLM more specialized and tailored to a specific task or domain</a:t>
            </a:r>
          </a:p>
          <a:p>
            <a:pPr lvl="1" algn="just">
              <a:buClr>
                <a:srgbClr val="3C3E41"/>
              </a:buClr>
            </a:pPr>
            <a:r>
              <a:rPr lang="en-US" sz="1400" dirty="0"/>
              <a:t>RAG maintains the generalizability of the pre-trained LLM by leveraging external knowledge allowing it to adapt to a wide range of tasks</a:t>
            </a:r>
          </a:p>
          <a:p>
            <a:pPr marL="584200" lvl="1" indent="0" algn="just">
              <a:buClr>
                <a:srgbClr val="3C3E41"/>
              </a:buClr>
              <a:buFont typeface="Arial" panose="020B0604020202020204" pitchFamily="34" charset="0"/>
              <a:buNone/>
            </a:pPr>
            <a:endParaRPr lang="en-US" sz="1400" dirty="0"/>
          </a:p>
          <a:p>
            <a:pPr algn="just">
              <a:buClr>
                <a:srgbClr val="D6001C"/>
              </a:buClr>
            </a:pPr>
            <a:r>
              <a:rPr lang="en-US" sz="1400" b="1" dirty="0"/>
              <a:t>Model Architecture</a:t>
            </a:r>
          </a:p>
          <a:p>
            <a:pPr lvl="1" algn="just">
              <a:buClr>
                <a:srgbClr val="3C3E41"/>
              </a:buClr>
            </a:pPr>
            <a:r>
              <a:rPr lang="en-US" sz="1400" dirty="0"/>
              <a:t>Fine-tuning typically involves modifying the parameters of the pre-trained LLM while keeping its architecture unchanged.</a:t>
            </a:r>
          </a:p>
          <a:p>
            <a:pPr lvl="1" algn="just">
              <a:buClr>
                <a:srgbClr val="3C3E41"/>
              </a:buClr>
            </a:pPr>
            <a:r>
              <a:rPr lang="en-US" sz="1400" dirty="0"/>
              <a:t>RAG combines the retrieval and generation components, with the standard LLM architecture to incorporate the retrieval mechanism.</a:t>
            </a:r>
          </a:p>
          <a:p>
            <a:pPr algn="just">
              <a:buClr>
                <a:srgbClr val="D6001C"/>
              </a:buClr>
            </a:pPr>
            <a:endParaRPr lang="en-US" dirty="0"/>
          </a:p>
          <a:p>
            <a:pPr algn="just">
              <a:buClr>
                <a:srgbClr val="D6001C"/>
              </a:buClr>
            </a:pPr>
            <a:endParaRPr lang="en-US" dirty="0"/>
          </a:p>
          <a:p>
            <a:pPr algn="just">
              <a:buClr>
                <a:srgbClr val="D6001C"/>
              </a:buClr>
            </a:pPr>
            <a:endParaRPr lang="en-US" dirty="0"/>
          </a:p>
          <a:p>
            <a:pPr marL="114300" indent="0" algn="just">
              <a:buClr>
                <a:srgbClr val="D6001C"/>
              </a:buClr>
              <a:buFont typeface="Arial" panose="020B0604020202020204" pitchFamily="34" charset="0"/>
              <a:buNone/>
            </a:pPr>
            <a:endParaRPr lang="en-US" dirty="0"/>
          </a:p>
          <a:p>
            <a:pPr marL="114300" indent="0" algn="just">
              <a:buClr>
                <a:srgbClr val="D6001C"/>
              </a:buClr>
              <a:buFont typeface="Arial" panose="020B0604020202020204" pitchFamily="34" charset="0"/>
              <a:buNone/>
            </a:pPr>
            <a:endParaRPr lang="en-US" dirty="0"/>
          </a:p>
          <a:p>
            <a:pPr marL="139700" indent="0" algn="just">
              <a:lnSpc>
                <a:spcPct val="114999"/>
              </a:lnSpc>
              <a:spcBef>
                <a:spcPts val="1500"/>
              </a:spcBef>
              <a:buClr>
                <a:srgbClr val="D6001C"/>
              </a:buClr>
              <a:buFont typeface="Arial" panose="020B0604020202020204" pitchFamily="34" charset="0"/>
              <a:buNone/>
            </a:pPr>
            <a:endParaRPr lang="en-US" dirty="0"/>
          </a:p>
          <a:p>
            <a:pPr indent="-317500" algn="just">
              <a:lnSpc>
                <a:spcPct val="114999"/>
              </a:lnSpc>
              <a:spcBef>
                <a:spcPts val="1500"/>
              </a:spcBef>
              <a:buClr>
                <a:srgbClr val="D6001C"/>
              </a:buClr>
            </a:pPr>
            <a:endParaRPr lang="en-US" dirty="0"/>
          </a:p>
          <a:p>
            <a:pPr algn="just">
              <a:buClr>
                <a:srgbClr val="D6001C"/>
              </a:buClr>
            </a:pPr>
            <a:endParaRPr lang="en-US" dirty="0"/>
          </a:p>
          <a:p>
            <a:pPr marL="114300" indent="0" algn="just">
              <a:buClr>
                <a:srgbClr val="D6001C"/>
              </a:buClr>
              <a:buFont typeface="Arial" panose="020B0604020202020204" pitchFamily="34" charset="0"/>
              <a:buNone/>
            </a:pPr>
            <a:endParaRPr lang="en-US" dirty="0"/>
          </a:p>
          <a:p>
            <a:pPr indent="-317500" algn="just">
              <a:lnSpc>
                <a:spcPct val="114999"/>
              </a:lnSpc>
              <a:spcBef>
                <a:spcPts val="1500"/>
              </a:spcBef>
              <a:buClr>
                <a:srgbClr val="D6001C"/>
              </a:buClr>
            </a:pPr>
            <a:endParaRPr lang="en-US" dirty="0"/>
          </a:p>
          <a:p>
            <a:pPr indent="-317500" algn="just">
              <a:lnSpc>
                <a:spcPct val="114999"/>
              </a:lnSpc>
              <a:spcBef>
                <a:spcPts val="1500"/>
              </a:spcBef>
              <a:buClr>
                <a:srgbClr val="28292B"/>
              </a:buClr>
              <a:buSzPts val="1400"/>
            </a:pPr>
            <a:endParaRPr lang="en-US" dirty="0"/>
          </a:p>
          <a:p>
            <a:pPr marL="139700" indent="0" algn="just">
              <a:lnSpc>
                <a:spcPct val="115000"/>
              </a:lnSpc>
              <a:spcBef>
                <a:spcPts val="1500"/>
              </a:spcBef>
              <a:buClr>
                <a:srgbClr val="28292B"/>
              </a:buClr>
              <a:buSzPts val="1400"/>
              <a:buFont typeface="Arial" panose="020B0604020202020204" pitchFamily="34" charset="0"/>
              <a:buNone/>
            </a:pPr>
            <a:endParaRPr lang="en-US" dirty="0"/>
          </a:p>
          <a:p>
            <a:pPr marL="127000" indent="0" algn="just">
              <a:lnSpc>
                <a:spcPct val="115000"/>
              </a:lnSpc>
              <a:spcBef>
                <a:spcPts val="0"/>
              </a:spcBef>
              <a:buClr>
                <a:srgbClr val="28292B"/>
              </a:buClr>
              <a:buSzPts val="1600"/>
              <a:buFont typeface="Arial" panose="020B0604020202020204" pitchFamily="34" charset="0"/>
              <a:buNone/>
            </a:pPr>
            <a:endParaRPr lang="en-US" dirty="0"/>
          </a:p>
          <a:p>
            <a:pPr indent="-114300">
              <a:spcBef>
                <a:spcPts val="0"/>
              </a:spcBef>
              <a:buClr>
                <a:srgbClr val="D6001C"/>
              </a:buClr>
              <a:buFont typeface="Arial" panose="020B0604020202020204" pitchFamily="34" charset="0"/>
              <a:buNone/>
            </a:pPr>
            <a:endParaRPr lang="en-GB" dirty="0"/>
          </a:p>
        </p:txBody>
      </p:sp>
      <p:sp>
        <p:nvSpPr>
          <p:cNvPr id="6" name="TextBox 5">
            <a:extLst>
              <a:ext uri="{FF2B5EF4-FFF2-40B4-BE49-F238E27FC236}">
                <a16:creationId xmlns:a16="http://schemas.microsoft.com/office/drawing/2014/main" id="{D04F443F-2FA9-9114-13A1-9B65115EA252}"/>
              </a:ext>
            </a:extLst>
          </p:cNvPr>
          <p:cNvSpPr txBox="1"/>
          <p:nvPr/>
        </p:nvSpPr>
        <p:spPr>
          <a:xfrm>
            <a:off x="264318" y="5882300"/>
            <a:ext cx="6100762" cy="369332"/>
          </a:xfrm>
          <a:prstGeom prst="rect">
            <a:avLst/>
          </a:prstGeom>
          <a:noFill/>
        </p:spPr>
        <p:txBody>
          <a:bodyPr wrap="square">
            <a:spAutoFit/>
          </a:bodyPr>
          <a:lstStyle/>
          <a:p>
            <a:r>
              <a:rPr lang="en-US" dirty="0">
                <a:hlinkClick r:id="rId2"/>
              </a:rPr>
              <a:t>https://klu.ai/glossary/supervised-fine-tuning</a:t>
            </a:r>
            <a:r>
              <a:rPr lang="en-US" dirty="0"/>
              <a:t> </a:t>
            </a:r>
          </a:p>
        </p:txBody>
      </p:sp>
      <p:sp>
        <p:nvSpPr>
          <p:cNvPr id="8" name="TextBox 7">
            <a:extLst>
              <a:ext uri="{FF2B5EF4-FFF2-40B4-BE49-F238E27FC236}">
                <a16:creationId xmlns:a16="http://schemas.microsoft.com/office/drawing/2014/main" id="{8F3B05C8-0E40-A81D-DAB4-FBF171110BA8}"/>
              </a:ext>
            </a:extLst>
          </p:cNvPr>
          <p:cNvSpPr txBox="1"/>
          <p:nvPr/>
        </p:nvSpPr>
        <p:spPr>
          <a:xfrm>
            <a:off x="264318" y="6288223"/>
            <a:ext cx="6100762" cy="369332"/>
          </a:xfrm>
          <a:prstGeom prst="rect">
            <a:avLst/>
          </a:prstGeom>
          <a:noFill/>
        </p:spPr>
        <p:txBody>
          <a:bodyPr wrap="square">
            <a:spAutoFit/>
          </a:bodyPr>
          <a:lstStyle/>
          <a:p>
            <a:r>
              <a:rPr lang="en-US" dirty="0">
                <a:hlinkClick r:id="rId3"/>
              </a:rPr>
              <a:t>https://modal.com/blog/llm-fine-tuning-overview</a:t>
            </a:r>
            <a:r>
              <a:rPr lang="en-US" dirty="0"/>
              <a:t> </a:t>
            </a:r>
          </a:p>
        </p:txBody>
      </p:sp>
    </p:spTree>
    <p:extLst>
      <p:ext uri="{BB962C8B-B14F-4D97-AF65-F5344CB8AC3E}">
        <p14:creationId xmlns:p14="http://schemas.microsoft.com/office/powerpoint/2010/main" val="3359153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46E60-5782-0C08-098B-2D40320BA62D}"/>
              </a:ext>
            </a:extLst>
          </p:cNvPr>
          <p:cNvSpPr>
            <a:spLocks noGrp="1"/>
          </p:cNvSpPr>
          <p:nvPr>
            <p:ph type="title"/>
          </p:nvPr>
        </p:nvSpPr>
        <p:spPr/>
        <p:txBody>
          <a:bodyPr/>
          <a:lstStyle/>
          <a:p>
            <a:r>
              <a:rPr lang="en-US" dirty="0"/>
              <a:t>Notebook Example: </a:t>
            </a:r>
          </a:p>
        </p:txBody>
      </p:sp>
      <p:sp>
        <p:nvSpPr>
          <p:cNvPr id="3" name="Content Placeholder 2">
            <a:extLst>
              <a:ext uri="{FF2B5EF4-FFF2-40B4-BE49-F238E27FC236}">
                <a16:creationId xmlns:a16="http://schemas.microsoft.com/office/drawing/2014/main" id="{41D02E54-023E-CDB4-37E0-DFC51F386E90}"/>
              </a:ext>
            </a:extLst>
          </p:cNvPr>
          <p:cNvSpPr>
            <a:spLocks noGrp="1"/>
          </p:cNvSpPr>
          <p:nvPr>
            <p:ph idx="1"/>
          </p:nvPr>
        </p:nvSpPr>
        <p:spPr>
          <a:xfrm>
            <a:off x="693736" y="3167703"/>
            <a:ext cx="10515600" cy="1060450"/>
          </a:xfrm>
        </p:spPr>
        <p:txBody>
          <a:bodyPr/>
          <a:lstStyle/>
          <a:p>
            <a:r>
              <a:rPr lang="en-US" dirty="0">
                <a:hlinkClick r:id="rId3"/>
              </a:rPr>
              <a:t>https://colab.research.google.com/drive/15Fjv-4trrgFEbhVcGrkz3ZdyXe3PF3Ba</a:t>
            </a:r>
            <a:r>
              <a:rPr lang="en-US" dirty="0"/>
              <a:t> </a:t>
            </a:r>
          </a:p>
        </p:txBody>
      </p:sp>
      <p:pic>
        <p:nvPicPr>
          <p:cNvPr id="5" name="Picture 4">
            <a:extLst>
              <a:ext uri="{FF2B5EF4-FFF2-40B4-BE49-F238E27FC236}">
                <a16:creationId xmlns:a16="http://schemas.microsoft.com/office/drawing/2014/main" id="{1497BEB2-3A07-DF6F-2DA5-27B105BBE10E}"/>
              </a:ext>
            </a:extLst>
          </p:cNvPr>
          <p:cNvPicPr>
            <a:picLocks noChangeAspect="1"/>
          </p:cNvPicPr>
          <p:nvPr/>
        </p:nvPicPr>
        <p:blipFill rotWithShape="1">
          <a:blip r:embed="rId4"/>
          <a:srcRect r="4898"/>
          <a:stretch/>
        </p:blipFill>
        <p:spPr>
          <a:xfrm>
            <a:off x="268286" y="2039452"/>
            <a:ext cx="11366501" cy="590396"/>
          </a:xfrm>
          <a:prstGeom prst="rect">
            <a:avLst/>
          </a:prstGeom>
        </p:spPr>
      </p:pic>
    </p:spTree>
    <p:extLst>
      <p:ext uri="{BB962C8B-B14F-4D97-AF65-F5344CB8AC3E}">
        <p14:creationId xmlns:p14="http://schemas.microsoft.com/office/powerpoint/2010/main" val="2683962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AC2B0C8-E446-B655-4890-C4E895E46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3850"/>
            <a:ext cx="12192000" cy="620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396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7C19B7A3-10DC-D129-BFDF-94899F99F2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8386"/>
            <a:ext cx="12192000" cy="64881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B51E446-E973-52E6-9929-B564442BF495}"/>
              </a:ext>
            </a:extLst>
          </p:cNvPr>
          <p:cNvSpPr txBox="1"/>
          <p:nvPr/>
        </p:nvSpPr>
        <p:spPr>
          <a:xfrm>
            <a:off x="519546" y="185221"/>
            <a:ext cx="9954490" cy="646331"/>
          </a:xfrm>
          <a:prstGeom prst="rect">
            <a:avLst/>
          </a:prstGeom>
          <a:noFill/>
        </p:spPr>
        <p:txBody>
          <a:bodyPr wrap="square">
            <a:spAutoFit/>
          </a:bodyPr>
          <a:lstStyle/>
          <a:p>
            <a:r>
              <a:rPr lang="en-US" b="1" dirty="0"/>
              <a:t>LLMs are neural network models. </a:t>
            </a:r>
            <a:r>
              <a:rPr lang="en-US" b="0" i="0" dirty="0">
                <a:solidFill>
                  <a:srgbClr val="242424"/>
                </a:solidFill>
                <a:effectLst/>
                <a:latin typeface="source-serif-pro"/>
              </a:rPr>
              <a:t>3 layers, with 7 inputs. The first layer has 2 nodes, the second layer has 5, and the last layer has 1. </a:t>
            </a:r>
            <a:r>
              <a:rPr lang="en-US" b="1" i="0" dirty="0">
                <a:solidFill>
                  <a:srgbClr val="0070C0"/>
                </a:solidFill>
                <a:effectLst/>
                <a:latin typeface="source-serif-pro"/>
              </a:rPr>
              <a:t>Each blue line is a parameter.</a:t>
            </a:r>
            <a:endParaRPr lang="en-US" b="1" dirty="0">
              <a:solidFill>
                <a:srgbClr val="0070C0"/>
              </a:solidFill>
            </a:endParaRPr>
          </a:p>
        </p:txBody>
      </p:sp>
      <p:sp>
        <p:nvSpPr>
          <p:cNvPr id="8" name="TextBox 7">
            <a:extLst>
              <a:ext uri="{FF2B5EF4-FFF2-40B4-BE49-F238E27FC236}">
                <a16:creationId xmlns:a16="http://schemas.microsoft.com/office/drawing/2014/main" id="{3886B782-02D9-C374-7480-08EDAE60EA18}"/>
              </a:ext>
            </a:extLst>
          </p:cNvPr>
          <p:cNvSpPr txBox="1"/>
          <p:nvPr/>
        </p:nvSpPr>
        <p:spPr>
          <a:xfrm>
            <a:off x="519546" y="970051"/>
            <a:ext cx="1259960" cy="369332"/>
          </a:xfrm>
          <a:prstGeom prst="rect">
            <a:avLst/>
          </a:prstGeom>
          <a:noFill/>
        </p:spPr>
        <p:txBody>
          <a:bodyPr wrap="none" rtlCol="0">
            <a:spAutoFit/>
          </a:bodyPr>
          <a:lstStyle/>
          <a:p>
            <a:r>
              <a:rPr lang="en-US" b="1" dirty="0"/>
              <a:t>Input Layer</a:t>
            </a:r>
          </a:p>
        </p:txBody>
      </p:sp>
      <p:sp>
        <p:nvSpPr>
          <p:cNvPr id="9" name="TextBox 8">
            <a:extLst>
              <a:ext uri="{FF2B5EF4-FFF2-40B4-BE49-F238E27FC236}">
                <a16:creationId xmlns:a16="http://schemas.microsoft.com/office/drawing/2014/main" id="{429BCCD6-303C-E065-2AC6-90C035C3F555}"/>
              </a:ext>
            </a:extLst>
          </p:cNvPr>
          <p:cNvSpPr txBox="1"/>
          <p:nvPr/>
        </p:nvSpPr>
        <p:spPr>
          <a:xfrm>
            <a:off x="3829483" y="1482258"/>
            <a:ext cx="1436291" cy="646331"/>
          </a:xfrm>
          <a:prstGeom prst="rect">
            <a:avLst/>
          </a:prstGeom>
          <a:noFill/>
        </p:spPr>
        <p:txBody>
          <a:bodyPr wrap="none" rtlCol="0">
            <a:spAutoFit/>
          </a:bodyPr>
          <a:lstStyle/>
          <a:p>
            <a:pPr algn="ctr"/>
            <a:r>
              <a:rPr lang="en-US" b="1" dirty="0"/>
              <a:t>Hidden Layer</a:t>
            </a:r>
          </a:p>
          <a:p>
            <a:pPr algn="ctr"/>
            <a:endParaRPr lang="en-US" b="1" dirty="0"/>
          </a:p>
        </p:txBody>
      </p:sp>
      <p:sp>
        <p:nvSpPr>
          <p:cNvPr id="10" name="TextBox 9">
            <a:extLst>
              <a:ext uri="{FF2B5EF4-FFF2-40B4-BE49-F238E27FC236}">
                <a16:creationId xmlns:a16="http://schemas.microsoft.com/office/drawing/2014/main" id="{92212444-850F-5980-F3BF-959C65C4394F}"/>
              </a:ext>
            </a:extLst>
          </p:cNvPr>
          <p:cNvSpPr txBox="1"/>
          <p:nvPr/>
        </p:nvSpPr>
        <p:spPr>
          <a:xfrm>
            <a:off x="6382183" y="462220"/>
            <a:ext cx="1436291" cy="646331"/>
          </a:xfrm>
          <a:prstGeom prst="rect">
            <a:avLst/>
          </a:prstGeom>
          <a:noFill/>
        </p:spPr>
        <p:txBody>
          <a:bodyPr wrap="none" rtlCol="0">
            <a:spAutoFit/>
          </a:bodyPr>
          <a:lstStyle/>
          <a:p>
            <a:pPr algn="ctr"/>
            <a:r>
              <a:rPr lang="en-US" b="1" dirty="0"/>
              <a:t>Hidden Layer</a:t>
            </a:r>
          </a:p>
          <a:p>
            <a:pPr algn="ctr"/>
            <a:endParaRPr lang="en-US" b="1" dirty="0"/>
          </a:p>
        </p:txBody>
      </p:sp>
      <p:sp>
        <p:nvSpPr>
          <p:cNvPr id="11" name="TextBox 10">
            <a:extLst>
              <a:ext uri="{FF2B5EF4-FFF2-40B4-BE49-F238E27FC236}">
                <a16:creationId xmlns:a16="http://schemas.microsoft.com/office/drawing/2014/main" id="{42BA8506-B511-AD62-0C40-63B3A41A7F08}"/>
              </a:ext>
            </a:extLst>
          </p:cNvPr>
          <p:cNvSpPr txBox="1"/>
          <p:nvPr/>
        </p:nvSpPr>
        <p:spPr>
          <a:xfrm>
            <a:off x="9020608" y="2786320"/>
            <a:ext cx="870751" cy="369332"/>
          </a:xfrm>
          <a:prstGeom prst="rect">
            <a:avLst/>
          </a:prstGeom>
          <a:noFill/>
        </p:spPr>
        <p:txBody>
          <a:bodyPr wrap="none" rtlCol="0">
            <a:spAutoFit/>
          </a:bodyPr>
          <a:lstStyle/>
          <a:p>
            <a:r>
              <a:rPr lang="en-US" b="1" dirty="0"/>
              <a:t>Output</a:t>
            </a:r>
          </a:p>
        </p:txBody>
      </p:sp>
      <p:sp>
        <p:nvSpPr>
          <p:cNvPr id="12" name="TextBox 11">
            <a:extLst>
              <a:ext uri="{FF2B5EF4-FFF2-40B4-BE49-F238E27FC236}">
                <a16:creationId xmlns:a16="http://schemas.microsoft.com/office/drawing/2014/main" id="{0684E35A-72BD-FC6C-46F3-EF06BB2064D0}"/>
              </a:ext>
            </a:extLst>
          </p:cNvPr>
          <p:cNvSpPr txBox="1"/>
          <p:nvPr/>
        </p:nvSpPr>
        <p:spPr>
          <a:xfrm>
            <a:off x="4198013" y="2267088"/>
            <a:ext cx="699230" cy="369332"/>
          </a:xfrm>
          <a:prstGeom prst="rect">
            <a:avLst/>
          </a:prstGeom>
          <a:noFill/>
        </p:spPr>
        <p:txBody>
          <a:bodyPr wrap="none" rtlCol="0">
            <a:spAutoFit/>
          </a:bodyPr>
          <a:lstStyle/>
          <a:p>
            <a:pPr algn="ctr"/>
            <a:r>
              <a:rPr lang="en-US" b="1" dirty="0"/>
              <a:t>Node</a:t>
            </a:r>
          </a:p>
        </p:txBody>
      </p:sp>
      <p:sp>
        <p:nvSpPr>
          <p:cNvPr id="13" name="TextBox 12">
            <a:extLst>
              <a:ext uri="{FF2B5EF4-FFF2-40B4-BE49-F238E27FC236}">
                <a16:creationId xmlns:a16="http://schemas.microsoft.com/office/drawing/2014/main" id="{20C2C5E5-1A97-65FF-FB56-F184A4EAA1C5}"/>
              </a:ext>
            </a:extLst>
          </p:cNvPr>
          <p:cNvSpPr txBox="1"/>
          <p:nvPr/>
        </p:nvSpPr>
        <p:spPr>
          <a:xfrm>
            <a:off x="4198013" y="4697534"/>
            <a:ext cx="699230" cy="369332"/>
          </a:xfrm>
          <a:prstGeom prst="rect">
            <a:avLst/>
          </a:prstGeom>
          <a:noFill/>
        </p:spPr>
        <p:txBody>
          <a:bodyPr wrap="none" rtlCol="0">
            <a:spAutoFit/>
          </a:bodyPr>
          <a:lstStyle/>
          <a:p>
            <a:pPr algn="ctr"/>
            <a:r>
              <a:rPr lang="en-US" b="1" dirty="0"/>
              <a:t>Node</a:t>
            </a:r>
          </a:p>
        </p:txBody>
      </p:sp>
    </p:spTree>
    <p:extLst>
      <p:ext uri="{BB962C8B-B14F-4D97-AF65-F5344CB8AC3E}">
        <p14:creationId xmlns:p14="http://schemas.microsoft.com/office/powerpoint/2010/main" val="1727655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52263A-9F46-A17F-E0BD-FB58647A4157}"/>
              </a:ext>
            </a:extLst>
          </p:cNvPr>
          <p:cNvSpPr txBox="1"/>
          <p:nvPr/>
        </p:nvSpPr>
        <p:spPr>
          <a:xfrm>
            <a:off x="505259" y="466661"/>
            <a:ext cx="9954490" cy="646331"/>
          </a:xfrm>
          <a:prstGeom prst="rect">
            <a:avLst/>
          </a:prstGeom>
          <a:noFill/>
        </p:spPr>
        <p:txBody>
          <a:bodyPr wrap="square">
            <a:spAutoFit/>
          </a:bodyPr>
          <a:lstStyle/>
          <a:p>
            <a:r>
              <a:rPr lang="en-US" dirty="0"/>
              <a:t>LLMs</a:t>
            </a:r>
            <a:r>
              <a:rPr lang="en-US" b="1" dirty="0"/>
              <a:t> use words as inputs and outputs</a:t>
            </a:r>
            <a:r>
              <a:rPr lang="en-US" dirty="0"/>
              <a:t>, and they use a mechanism called ‘attention’ to determining ‘what comes next….’ </a:t>
            </a:r>
            <a:endParaRPr lang="en-US" b="1" dirty="0">
              <a:solidFill>
                <a:srgbClr val="0070C0"/>
              </a:solidFill>
            </a:endParaRPr>
          </a:p>
        </p:txBody>
      </p:sp>
      <p:pic>
        <p:nvPicPr>
          <p:cNvPr id="4098" name="Picture 2" descr="The Technical User's Introduction to Large Language Models (LLMs)">
            <a:extLst>
              <a:ext uri="{FF2B5EF4-FFF2-40B4-BE49-F238E27FC236}">
                <a16:creationId xmlns:a16="http://schemas.microsoft.com/office/drawing/2014/main" id="{D952A191-B7E2-9835-F052-BE582E92FC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372" b="18740"/>
          <a:stretch/>
        </p:blipFill>
        <p:spPr bwMode="auto">
          <a:xfrm>
            <a:off x="0" y="1864426"/>
            <a:ext cx="12192000" cy="33488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990452-67E4-0BE9-563B-3DF5F7363560}"/>
              </a:ext>
            </a:extLst>
          </p:cNvPr>
          <p:cNvSpPr txBox="1"/>
          <p:nvPr/>
        </p:nvSpPr>
        <p:spPr>
          <a:xfrm>
            <a:off x="4033405" y="5375676"/>
            <a:ext cx="9954490" cy="369332"/>
          </a:xfrm>
          <a:prstGeom prst="rect">
            <a:avLst/>
          </a:prstGeom>
          <a:noFill/>
        </p:spPr>
        <p:txBody>
          <a:bodyPr wrap="square">
            <a:spAutoFit/>
          </a:bodyPr>
          <a:lstStyle/>
          <a:p>
            <a:r>
              <a:rPr lang="en-US" dirty="0"/>
              <a:t>4 words….predict the next logical word </a:t>
            </a:r>
            <a:endParaRPr lang="en-US" b="1" dirty="0">
              <a:solidFill>
                <a:srgbClr val="0070C0"/>
              </a:solidFill>
            </a:endParaRPr>
          </a:p>
        </p:txBody>
      </p:sp>
      <p:sp>
        <p:nvSpPr>
          <p:cNvPr id="6" name="TextBox 5">
            <a:extLst>
              <a:ext uri="{FF2B5EF4-FFF2-40B4-BE49-F238E27FC236}">
                <a16:creationId xmlns:a16="http://schemas.microsoft.com/office/drawing/2014/main" id="{1C67A375-20D1-4FEF-2DE7-C2F5B1B99126}"/>
              </a:ext>
            </a:extLst>
          </p:cNvPr>
          <p:cNvSpPr txBox="1"/>
          <p:nvPr/>
        </p:nvSpPr>
        <p:spPr>
          <a:xfrm>
            <a:off x="285751" y="6106161"/>
            <a:ext cx="12372974" cy="707886"/>
          </a:xfrm>
          <a:prstGeom prst="rect">
            <a:avLst/>
          </a:prstGeom>
          <a:noFill/>
        </p:spPr>
        <p:txBody>
          <a:bodyPr wrap="square">
            <a:spAutoFit/>
          </a:bodyPr>
          <a:lstStyle/>
          <a:p>
            <a:r>
              <a:rPr lang="en-US" sz="4000" b="1" i="0" dirty="0">
                <a:solidFill>
                  <a:srgbClr val="0070C0"/>
                </a:solidFill>
                <a:effectLst/>
                <a:latin typeface="source-serif-pro"/>
              </a:rPr>
              <a:t>IMAGINE 1 TRILLION PARAMETERS (connecting lines) </a:t>
            </a:r>
            <a:endParaRPr lang="en-US" sz="4000" dirty="0"/>
          </a:p>
        </p:txBody>
      </p:sp>
    </p:spTree>
    <p:extLst>
      <p:ext uri="{BB962C8B-B14F-4D97-AF65-F5344CB8AC3E}">
        <p14:creationId xmlns:p14="http://schemas.microsoft.com/office/powerpoint/2010/main" val="2212509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Neural Network Process">
            <a:extLst>
              <a:ext uri="{FF2B5EF4-FFF2-40B4-BE49-F238E27FC236}">
                <a16:creationId xmlns:a16="http://schemas.microsoft.com/office/drawing/2014/main" id="{DDD4C38C-70B0-F62B-5EDF-D23D148767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1" y="735806"/>
            <a:ext cx="5600258" cy="40147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E96D3B-D6F5-9808-D2BD-87D82FB48D8A}"/>
              </a:ext>
            </a:extLst>
          </p:cNvPr>
          <p:cNvSpPr txBox="1"/>
          <p:nvPr/>
        </p:nvSpPr>
        <p:spPr>
          <a:xfrm>
            <a:off x="7643813" y="4750594"/>
            <a:ext cx="2237600" cy="369332"/>
          </a:xfrm>
          <a:prstGeom prst="rect">
            <a:avLst/>
          </a:prstGeom>
          <a:noFill/>
        </p:spPr>
        <p:txBody>
          <a:bodyPr wrap="none" rtlCol="0">
            <a:spAutoFit/>
          </a:bodyPr>
          <a:lstStyle/>
          <a:p>
            <a:r>
              <a:rPr lang="en-US" b="1" dirty="0"/>
              <a:t>C. Embedding Matrix </a:t>
            </a:r>
          </a:p>
        </p:txBody>
      </p:sp>
      <p:sp>
        <p:nvSpPr>
          <p:cNvPr id="5" name="TextBox 4">
            <a:extLst>
              <a:ext uri="{FF2B5EF4-FFF2-40B4-BE49-F238E27FC236}">
                <a16:creationId xmlns:a16="http://schemas.microsoft.com/office/drawing/2014/main" id="{DE5DB187-23D7-FF77-C6CE-71339BF591C6}"/>
              </a:ext>
            </a:extLst>
          </p:cNvPr>
          <p:cNvSpPr txBox="1"/>
          <p:nvPr/>
        </p:nvSpPr>
        <p:spPr>
          <a:xfrm>
            <a:off x="985837" y="366474"/>
            <a:ext cx="1465722" cy="369332"/>
          </a:xfrm>
          <a:prstGeom prst="rect">
            <a:avLst/>
          </a:prstGeom>
          <a:noFill/>
        </p:spPr>
        <p:txBody>
          <a:bodyPr wrap="none" rtlCol="0">
            <a:spAutoFit/>
          </a:bodyPr>
          <a:lstStyle/>
          <a:p>
            <a:r>
              <a:rPr lang="en-US" dirty="0"/>
              <a:t>…cat sat on a </a:t>
            </a:r>
          </a:p>
        </p:txBody>
      </p:sp>
      <p:sp>
        <p:nvSpPr>
          <p:cNvPr id="6" name="TextBox 5">
            <a:extLst>
              <a:ext uri="{FF2B5EF4-FFF2-40B4-BE49-F238E27FC236}">
                <a16:creationId xmlns:a16="http://schemas.microsoft.com/office/drawing/2014/main" id="{A55FB37A-678C-E039-54A3-DB039B055937}"/>
              </a:ext>
            </a:extLst>
          </p:cNvPr>
          <p:cNvSpPr txBox="1"/>
          <p:nvPr/>
        </p:nvSpPr>
        <p:spPr>
          <a:xfrm>
            <a:off x="3835443" y="366474"/>
            <a:ext cx="1437381" cy="369332"/>
          </a:xfrm>
          <a:prstGeom prst="rect">
            <a:avLst/>
          </a:prstGeom>
          <a:noFill/>
        </p:spPr>
        <p:txBody>
          <a:bodyPr wrap="none" rtlCol="0">
            <a:spAutoFit/>
          </a:bodyPr>
          <a:lstStyle/>
          <a:p>
            <a:r>
              <a:rPr lang="en-US" b="1" dirty="0"/>
              <a:t>Tokenization</a:t>
            </a:r>
            <a:r>
              <a:rPr lang="en-US" dirty="0"/>
              <a:t> </a:t>
            </a:r>
          </a:p>
        </p:txBody>
      </p:sp>
      <p:sp>
        <p:nvSpPr>
          <p:cNvPr id="7" name="TextBox 6">
            <a:extLst>
              <a:ext uri="{FF2B5EF4-FFF2-40B4-BE49-F238E27FC236}">
                <a16:creationId xmlns:a16="http://schemas.microsoft.com/office/drawing/2014/main" id="{C1F7C917-D17B-5178-3270-80385F7596C8}"/>
              </a:ext>
            </a:extLst>
          </p:cNvPr>
          <p:cNvSpPr txBox="1"/>
          <p:nvPr/>
        </p:nvSpPr>
        <p:spPr>
          <a:xfrm>
            <a:off x="1085281" y="4758809"/>
            <a:ext cx="1311578" cy="369332"/>
          </a:xfrm>
          <a:prstGeom prst="rect">
            <a:avLst/>
          </a:prstGeom>
          <a:noFill/>
        </p:spPr>
        <p:txBody>
          <a:bodyPr wrap="none" rtlCol="0">
            <a:spAutoFit/>
          </a:bodyPr>
          <a:lstStyle/>
          <a:p>
            <a:r>
              <a:rPr lang="en-US" b="1" dirty="0"/>
              <a:t>Embedding </a:t>
            </a:r>
          </a:p>
        </p:txBody>
      </p:sp>
      <p:sp>
        <p:nvSpPr>
          <p:cNvPr id="9" name="TextBox 8">
            <a:extLst>
              <a:ext uri="{FF2B5EF4-FFF2-40B4-BE49-F238E27FC236}">
                <a16:creationId xmlns:a16="http://schemas.microsoft.com/office/drawing/2014/main" id="{1FF1A2D4-837E-4046-A02F-C1FCAE8191B1}"/>
              </a:ext>
            </a:extLst>
          </p:cNvPr>
          <p:cNvSpPr txBox="1"/>
          <p:nvPr/>
        </p:nvSpPr>
        <p:spPr>
          <a:xfrm>
            <a:off x="3013988" y="5460504"/>
            <a:ext cx="6100762" cy="923330"/>
          </a:xfrm>
          <a:prstGeom prst="rect">
            <a:avLst/>
          </a:prstGeom>
          <a:noFill/>
        </p:spPr>
        <p:txBody>
          <a:bodyPr wrap="square">
            <a:spAutoFit/>
          </a:bodyPr>
          <a:lstStyle/>
          <a:p>
            <a:r>
              <a:rPr lang="en-US" b="0" i="0" dirty="0">
                <a:solidFill>
                  <a:srgbClr val="0D0D0D"/>
                </a:solidFill>
                <a:effectLst/>
                <a:latin typeface="Söhne"/>
              </a:rPr>
              <a:t>….main goal of embeddings is to capture semantic, syntactic, and contextual meanings of words in a way that is easily processable by machine learning models.</a:t>
            </a:r>
            <a:endParaRPr lang="en-US" dirty="0"/>
          </a:p>
        </p:txBody>
      </p:sp>
      <p:pic>
        <p:nvPicPr>
          <p:cNvPr id="11" name="Picture 10">
            <a:extLst>
              <a:ext uri="{FF2B5EF4-FFF2-40B4-BE49-F238E27FC236}">
                <a16:creationId xmlns:a16="http://schemas.microsoft.com/office/drawing/2014/main" id="{5CB0E53B-1510-8851-00B5-2FE2EB1EC628}"/>
              </a:ext>
            </a:extLst>
          </p:cNvPr>
          <p:cNvPicPr>
            <a:picLocks noChangeAspect="1"/>
          </p:cNvPicPr>
          <p:nvPr/>
        </p:nvPicPr>
        <p:blipFill rotWithShape="1">
          <a:blip r:embed="rId3"/>
          <a:srcRect l="16468" t="10458" r="14387" b="10309"/>
          <a:stretch/>
        </p:blipFill>
        <p:spPr>
          <a:xfrm>
            <a:off x="6096903" y="905023"/>
            <a:ext cx="5567724" cy="3333543"/>
          </a:xfrm>
          <a:prstGeom prst="rect">
            <a:avLst/>
          </a:prstGeom>
        </p:spPr>
      </p:pic>
    </p:spTree>
    <p:extLst>
      <p:ext uri="{BB962C8B-B14F-4D97-AF65-F5344CB8AC3E}">
        <p14:creationId xmlns:p14="http://schemas.microsoft.com/office/powerpoint/2010/main" val="1362951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hoosing the Right Embedding Model: A Guide for LLM Applications | by Ryan  Nguyen | Medium">
            <a:extLst>
              <a:ext uri="{FF2B5EF4-FFF2-40B4-BE49-F238E27FC236}">
                <a16:creationId xmlns:a16="http://schemas.microsoft.com/office/drawing/2014/main" id="{284A568B-BD2B-22B1-F704-A155A0349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4300" y="774700"/>
            <a:ext cx="9423400" cy="5308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E182A75-D8EE-A28D-1E6F-8BCCBAC2ED76}"/>
              </a:ext>
            </a:extLst>
          </p:cNvPr>
          <p:cNvSpPr txBox="1"/>
          <p:nvPr/>
        </p:nvSpPr>
        <p:spPr>
          <a:xfrm>
            <a:off x="313531" y="6369050"/>
            <a:ext cx="10222707" cy="369332"/>
          </a:xfrm>
          <a:prstGeom prst="rect">
            <a:avLst/>
          </a:prstGeom>
          <a:noFill/>
        </p:spPr>
        <p:txBody>
          <a:bodyPr wrap="square">
            <a:spAutoFit/>
          </a:bodyPr>
          <a:lstStyle/>
          <a:p>
            <a:r>
              <a:rPr lang="en-US" dirty="0">
                <a:hlinkClick r:id="rId3"/>
              </a:rPr>
              <a:t>https://python.langchain.com/docs/integrations/text_embedding/</a:t>
            </a:r>
            <a:r>
              <a:rPr lang="en-US" dirty="0"/>
              <a:t> </a:t>
            </a:r>
          </a:p>
        </p:txBody>
      </p:sp>
    </p:spTree>
    <p:extLst>
      <p:ext uri="{BB962C8B-B14F-4D97-AF65-F5344CB8AC3E}">
        <p14:creationId xmlns:p14="http://schemas.microsoft.com/office/powerpoint/2010/main" val="1650181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7ACE0-90B4-6462-3E09-0B474600CE66}"/>
              </a:ext>
            </a:extLst>
          </p:cNvPr>
          <p:cNvSpPr>
            <a:spLocks noGrp="1"/>
          </p:cNvSpPr>
          <p:nvPr>
            <p:ph type="title"/>
          </p:nvPr>
        </p:nvSpPr>
        <p:spPr/>
        <p:txBody>
          <a:bodyPr/>
          <a:lstStyle/>
          <a:p>
            <a:r>
              <a:rPr lang="en-US" dirty="0"/>
              <a:t>Example of standalone embedder: </a:t>
            </a:r>
            <a:r>
              <a:rPr lang="en-US" dirty="0" err="1"/>
              <a:t>SpacY</a:t>
            </a:r>
            <a:r>
              <a:rPr lang="en-US" dirty="0"/>
              <a:t> (</a:t>
            </a:r>
            <a:r>
              <a:rPr lang="en-US" dirty="0" err="1"/>
              <a:t>MedSpacy</a:t>
            </a:r>
            <a:r>
              <a:rPr lang="en-US" dirty="0"/>
              <a:t>) </a:t>
            </a:r>
          </a:p>
        </p:txBody>
      </p:sp>
      <p:sp>
        <p:nvSpPr>
          <p:cNvPr id="5" name="TextBox 4">
            <a:extLst>
              <a:ext uri="{FF2B5EF4-FFF2-40B4-BE49-F238E27FC236}">
                <a16:creationId xmlns:a16="http://schemas.microsoft.com/office/drawing/2014/main" id="{2CC7EEF6-0BA0-D426-2DA3-2E742E2C3F40}"/>
              </a:ext>
            </a:extLst>
          </p:cNvPr>
          <p:cNvSpPr txBox="1"/>
          <p:nvPr/>
        </p:nvSpPr>
        <p:spPr>
          <a:xfrm>
            <a:off x="692943" y="6340475"/>
            <a:ext cx="6100762" cy="369332"/>
          </a:xfrm>
          <a:prstGeom prst="rect">
            <a:avLst/>
          </a:prstGeom>
          <a:noFill/>
        </p:spPr>
        <p:txBody>
          <a:bodyPr wrap="square">
            <a:spAutoFit/>
          </a:bodyPr>
          <a:lstStyle/>
          <a:p>
            <a:r>
              <a:rPr lang="en-US" dirty="0">
                <a:hlinkClick r:id="rId2"/>
              </a:rPr>
              <a:t>https://github.com/medspacy/medspacy</a:t>
            </a:r>
            <a:r>
              <a:rPr lang="en-US" dirty="0"/>
              <a:t> </a:t>
            </a:r>
          </a:p>
        </p:txBody>
      </p:sp>
      <p:pic>
        <p:nvPicPr>
          <p:cNvPr id="7" name="Picture 6" descr="A group of chat boxes&#10;&#10;Description automatically generated">
            <a:extLst>
              <a:ext uri="{FF2B5EF4-FFF2-40B4-BE49-F238E27FC236}">
                <a16:creationId xmlns:a16="http://schemas.microsoft.com/office/drawing/2014/main" id="{B3C507FB-DAA3-52FB-46E1-0979F8D7D6F6}"/>
              </a:ext>
            </a:extLst>
          </p:cNvPr>
          <p:cNvPicPr>
            <a:picLocks noChangeAspect="1"/>
          </p:cNvPicPr>
          <p:nvPr/>
        </p:nvPicPr>
        <p:blipFill>
          <a:blip r:embed="rId3"/>
          <a:stretch>
            <a:fillRect/>
          </a:stretch>
        </p:blipFill>
        <p:spPr>
          <a:xfrm>
            <a:off x="859630" y="3675865"/>
            <a:ext cx="7772400" cy="2506644"/>
          </a:xfrm>
          <a:prstGeom prst="rect">
            <a:avLst/>
          </a:prstGeom>
        </p:spPr>
      </p:pic>
      <p:sp>
        <p:nvSpPr>
          <p:cNvPr id="9" name="TextBox 8">
            <a:extLst>
              <a:ext uri="{FF2B5EF4-FFF2-40B4-BE49-F238E27FC236}">
                <a16:creationId xmlns:a16="http://schemas.microsoft.com/office/drawing/2014/main" id="{7EFAC1DE-CAA2-D8DC-B9C3-29EE08F52FC0}"/>
              </a:ext>
            </a:extLst>
          </p:cNvPr>
          <p:cNvSpPr txBox="1"/>
          <p:nvPr/>
        </p:nvSpPr>
        <p:spPr>
          <a:xfrm>
            <a:off x="964406" y="2215088"/>
            <a:ext cx="6100762" cy="1200329"/>
          </a:xfrm>
          <a:prstGeom prst="rect">
            <a:avLst/>
          </a:prstGeom>
          <a:noFill/>
        </p:spPr>
        <p:txBody>
          <a:bodyPr wrap="square">
            <a:spAutoFit/>
          </a:bodyPr>
          <a:lstStyle/>
          <a:p>
            <a:r>
              <a:rPr lang="en-US" dirty="0">
                <a:effectLst/>
              </a:rPr>
              <a:t>text</a:t>
            </a:r>
            <a:r>
              <a:rPr lang="en-US" dirty="0"/>
              <a:t> </a:t>
            </a:r>
            <a:r>
              <a:rPr lang="en-US" dirty="0">
                <a:effectLst/>
              </a:rPr>
              <a:t>=</a:t>
            </a:r>
            <a:r>
              <a:rPr lang="en-US" dirty="0"/>
              <a:t> </a:t>
            </a:r>
            <a:r>
              <a:rPr lang="en-US" dirty="0">
                <a:effectLst/>
              </a:rPr>
              <a:t>"""</a:t>
            </a:r>
            <a:r>
              <a:rPr lang="en-US" dirty="0"/>
              <a:t> </a:t>
            </a:r>
            <a:r>
              <a:rPr lang="en-US" dirty="0">
                <a:effectLst/>
              </a:rPr>
              <a:t>Past Medical History:</a:t>
            </a:r>
            <a:r>
              <a:rPr lang="en-US" dirty="0"/>
              <a:t> </a:t>
            </a:r>
            <a:r>
              <a:rPr lang="en-US" dirty="0">
                <a:effectLst/>
              </a:rPr>
              <a:t>1. Atrial fibrillation</a:t>
            </a:r>
            <a:r>
              <a:rPr lang="en-US" dirty="0"/>
              <a:t> </a:t>
            </a:r>
            <a:r>
              <a:rPr lang="en-US" dirty="0">
                <a:effectLst/>
              </a:rPr>
              <a:t>2. Type II Diabetes Mellitus</a:t>
            </a:r>
            <a:r>
              <a:rPr lang="en-US" dirty="0"/>
              <a:t> </a:t>
            </a:r>
            <a:r>
              <a:rPr lang="en-US" dirty="0">
                <a:effectLst/>
              </a:rPr>
              <a:t>Assessment and Plan:</a:t>
            </a:r>
            <a:r>
              <a:rPr lang="en-US" dirty="0"/>
              <a:t> </a:t>
            </a:r>
            <a:r>
              <a:rPr lang="en-US" dirty="0">
                <a:effectLst/>
              </a:rPr>
              <a:t>There is no evidence of pneumonia. Continue warfarin for </a:t>
            </a:r>
            <a:r>
              <a:rPr lang="en-US" dirty="0" err="1">
                <a:effectLst/>
              </a:rPr>
              <a:t>Afib</a:t>
            </a:r>
            <a:r>
              <a:rPr lang="en-US" dirty="0">
                <a:effectLst/>
              </a:rPr>
              <a:t>. Follow up for management of type 2 DM.</a:t>
            </a:r>
            <a:r>
              <a:rPr lang="en-US" dirty="0"/>
              <a:t> </a:t>
            </a:r>
            <a:r>
              <a:rPr lang="en-US" dirty="0">
                <a:effectLst/>
              </a:rPr>
              <a:t>"""</a:t>
            </a:r>
            <a:endParaRPr lang="en-US" dirty="0"/>
          </a:p>
        </p:txBody>
      </p:sp>
    </p:spTree>
    <p:extLst>
      <p:ext uri="{BB962C8B-B14F-4D97-AF65-F5344CB8AC3E}">
        <p14:creationId xmlns:p14="http://schemas.microsoft.com/office/powerpoint/2010/main" val="1809206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data flow&#10;&#10;Description automatically generated">
            <a:extLst>
              <a:ext uri="{FF2B5EF4-FFF2-40B4-BE49-F238E27FC236}">
                <a16:creationId xmlns:a16="http://schemas.microsoft.com/office/drawing/2014/main" id="{6D13B68C-3DFC-7CF4-FAC5-00E6DE7D63A5}"/>
              </a:ext>
            </a:extLst>
          </p:cNvPr>
          <p:cNvPicPr>
            <a:picLocks noChangeAspect="1"/>
          </p:cNvPicPr>
          <p:nvPr/>
        </p:nvPicPr>
        <p:blipFill>
          <a:blip r:embed="rId2"/>
          <a:stretch>
            <a:fillRect/>
          </a:stretch>
        </p:blipFill>
        <p:spPr>
          <a:xfrm>
            <a:off x="643362" y="479966"/>
            <a:ext cx="5171651" cy="5898067"/>
          </a:xfrm>
          <a:prstGeom prst="rect">
            <a:avLst/>
          </a:prstGeom>
        </p:spPr>
      </p:pic>
      <p:sp>
        <p:nvSpPr>
          <p:cNvPr id="6" name="TextBox 5">
            <a:extLst>
              <a:ext uri="{FF2B5EF4-FFF2-40B4-BE49-F238E27FC236}">
                <a16:creationId xmlns:a16="http://schemas.microsoft.com/office/drawing/2014/main" id="{E5754CF1-E596-359B-CB6C-8E0139BD9CD8}"/>
              </a:ext>
            </a:extLst>
          </p:cNvPr>
          <p:cNvSpPr txBox="1"/>
          <p:nvPr/>
        </p:nvSpPr>
        <p:spPr>
          <a:xfrm>
            <a:off x="4729163" y="1343025"/>
            <a:ext cx="6650831" cy="3693319"/>
          </a:xfrm>
          <a:prstGeom prst="rect">
            <a:avLst/>
          </a:prstGeom>
          <a:noFill/>
        </p:spPr>
        <p:txBody>
          <a:bodyPr wrap="square">
            <a:spAutoFit/>
          </a:bodyPr>
          <a:lstStyle/>
          <a:p>
            <a:pPr algn="l"/>
            <a:r>
              <a:rPr lang="en-US" i="0" dirty="0">
                <a:solidFill>
                  <a:srgbClr val="0D0D0D"/>
                </a:solidFill>
                <a:effectLst/>
                <a:latin typeface="Söhne"/>
              </a:rPr>
              <a:t>Embeddings in LLMs: </a:t>
            </a:r>
            <a:r>
              <a:rPr lang="en-US" b="1" i="0" dirty="0">
                <a:solidFill>
                  <a:srgbClr val="0D0D0D"/>
                </a:solidFill>
                <a:effectLst/>
                <a:latin typeface="Söhne"/>
              </a:rPr>
              <a:t>Contextualization:</a:t>
            </a:r>
          </a:p>
          <a:p>
            <a:pPr algn="l"/>
            <a:endParaRPr lang="en-US" b="0" i="0" dirty="0">
              <a:solidFill>
                <a:srgbClr val="0D0D0D"/>
              </a:solidFill>
              <a:effectLst/>
              <a:latin typeface="Söhne"/>
            </a:endParaRPr>
          </a:p>
          <a:p>
            <a:pPr algn="l">
              <a:buFont typeface="Arial" panose="020B0604020202020204" pitchFamily="34" charset="0"/>
              <a:buChar char="•"/>
            </a:pPr>
            <a:r>
              <a:rPr lang="en-US" b="0" i="0" dirty="0">
                <a:solidFill>
                  <a:srgbClr val="0D0D0D"/>
                </a:solidFill>
                <a:effectLst/>
                <a:latin typeface="Söhne"/>
              </a:rPr>
              <a:t>One of the key advantages of using embeddings in LLMs is the ability to modify these embeddings throughout the layers of the model. Unlike static embeddings, where the vector for a word remains the same regardless of context, </a:t>
            </a:r>
            <a:r>
              <a:rPr lang="en-US" b="0" i="1" u="sng" dirty="0">
                <a:solidFill>
                  <a:srgbClr val="0D0D0D"/>
                </a:solidFill>
                <a:effectLst/>
                <a:latin typeface="Söhne"/>
              </a:rPr>
              <a:t>LLMs dynamically adjust the embeddings as they pass through the layers</a:t>
            </a:r>
            <a:r>
              <a:rPr lang="en-US" b="0" i="0" dirty="0">
                <a:solidFill>
                  <a:srgbClr val="0D0D0D"/>
                </a:solidFill>
                <a:effectLst/>
                <a:latin typeface="Söhne"/>
              </a:rPr>
              <a:t>, allowing the model to generate context-sensitive representations.</a:t>
            </a:r>
          </a:p>
          <a:p>
            <a:pPr algn="l"/>
            <a:endParaRPr lang="en-US" b="0" i="0" dirty="0">
              <a:solidFill>
                <a:srgbClr val="0D0D0D"/>
              </a:solidFill>
              <a:effectLst/>
              <a:latin typeface="Söhne"/>
            </a:endParaRPr>
          </a:p>
          <a:p>
            <a:pPr algn="l">
              <a:buFont typeface="Arial" panose="020B0604020202020204" pitchFamily="34" charset="0"/>
              <a:buChar char="•"/>
            </a:pPr>
            <a:r>
              <a:rPr lang="en-US" b="0" i="0" dirty="0">
                <a:solidFill>
                  <a:srgbClr val="0D0D0D"/>
                </a:solidFill>
                <a:effectLst/>
                <a:latin typeface="Söhne"/>
              </a:rPr>
              <a:t>For instance, the word “bank” would have the same initial vector in "river bank" and "bank account," but as it passes through the layers of an LLM, its representation is adjusted to fit the context provided by surrounding words.</a:t>
            </a:r>
          </a:p>
        </p:txBody>
      </p:sp>
    </p:spTree>
    <p:extLst>
      <p:ext uri="{BB962C8B-B14F-4D97-AF65-F5344CB8AC3E}">
        <p14:creationId xmlns:p14="http://schemas.microsoft.com/office/powerpoint/2010/main" val="28792575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120</TotalTime>
  <Words>2547</Words>
  <Application>Microsoft Macintosh PowerPoint</Application>
  <PresentationFormat>Widescreen</PresentationFormat>
  <Paragraphs>263</Paragraphs>
  <Slides>26</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-apple-system</vt:lpstr>
      <vt:lpstr>Aptos</vt:lpstr>
      <vt:lpstr>Arial</vt:lpstr>
      <vt:lpstr>Calibri</vt:lpstr>
      <vt:lpstr>IBM Plex Mono</vt:lpstr>
      <vt:lpstr>Menlo</vt:lpstr>
      <vt:lpstr>Roboto</vt:lpstr>
      <vt:lpstr>Söhne</vt:lpstr>
      <vt:lpstr>source-serif-pro</vt:lpstr>
      <vt:lpstr>Office Theme</vt:lpstr>
      <vt:lpstr>LLMs and RAG</vt:lpstr>
      <vt:lpstr>What is a LLM </vt:lpstr>
      <vt:lpstr>PowerPoint Presentation</vt:lpstr>
      <vt:lpstr>PowerPoint Presentation</vt:lpstr>
      <vt:lpstr>PowerPoint Presentation</vt:lpstr>
      <vt:lpstr>PowerPoint Presentation</vt:lpstr>
      <vt:lpstr>PowerPoint Presentation</vt:lpstr>
      <vt:lpstr>Example of standalone embedder: SpacY (MedSpacy) </vt:lpstr>
      <vt:lpstr>PowerPoint Presentation</vt:lpstr>
      <vt:lpstr>Growing # Open Source LLMs</vt:lpstr>
      <vt:lpstr>Limitations</vt:lpstr>
      <vt:lpstr>RAG</vt:lpstr>
      <vt:lpstr>Why Important</vt:lpstr>
      <vt:lpstr>Simple…RAG Architecture  </vt:lpstr>
      <vt:lpstr>Detailed…RAG Architecture  </vt:lpstr>
      <vt:lpstr>Overview</vt:lpstr>
      <vt:lpstr>External Data</vt:lpstr>
      <vt:lpstr>Vector DB</vt:lpstr>
      <vt:lpstr>PowerPoint Presentation</vt:lpstr>
      <vt:lpstr>Retriever from Vector Store</vt:lpstr>
      <vt:lpstr>Ranker / Prompt </vt:lpstr>
      <vt:lpstr>Generator</vt:lpstr>
      <vt:lpstr>RAG Chat Application</vt:lpstr>
      <vt:lpstr>PowerPoint Presentation</vt:lpstr>
      <vt:lpstr>RAG versus Fine Tuning</vt:lpstr>
      <vt:lpstr>Notebook Example: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LLMs and RAG</dc:title>
  <dc:creator>hants williams</dc:creator>
  <cp:lastModifiedBy>hants williams</cp:lastModifiedBy>
  <cp:revision>16</cp:revision>
  <dcterms:created xsi:type="dcterms:W3CDTF">2024-04-17T11:52:19Z</dcterms:created>
  <dcterms:modified xsi:type="dcterms:W3CDTF">2024-04-17T13:52:48Z</dcterms:modified>
</cp:coreProperties>
</file>